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62" r:id="rId1"/>
  </p:sldMasterIdLst>
  <p:sldIdLst>
    <p:sldId id="256" r:id="rId2"/>
    <p:sldId id="258" r:id="rId3"/>
    <p:sldId id="260" r:id="rId4"/>
    <p:sldId id="284" r:id="rId5"/>
    <p:sldId id="286" r:id="rId6"/>
    <p:sldId id="264" r:id="rId7"/>
    <p:sldId id="265" r:id="rId8"/>
    <p:sldId id="266" r:id="rId9"/>
    <p:sldId id="267" r:id="rId10"/>
    <p:sldId id="268" r:id="rId11"/>
    <p:sldId id="270" r:id="rId12"/>
    <p:sldId id="271" r:id="rId13"/>
    <p:sldId id="272" r:id="rId14"/>
    <p:sldId id="273" r:id="rId15"/>
    <p:sldId id="281" r:id="rId16"/>
    <p:sldId id="275" r:id="rId17"/>
    <p:sldId id="276" r:id="rId18"/>
    <p:sldId id="277" r:id="rId19"/>
    <p:sldId id="282" r:id="rId20"/>
    <p:sldId id="279" r:id="rId21"/>
    <p:sldId id="283" r:id="rId22"/>
    <p:sldId id="287" r:id="rId23"/>
    <p:sldId id="288" r:id="rId24"/>
    <p:sldId id="280"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6063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A87E9D0-10B4-79D8-B565-CFFF4DF1CED7}" v="198" dt="2022-07-01T21:43:02.220"/>
    <p1510:client id="{0E1B048F-AC48-F130-EC95-822C67954729}" v="169" dt="2022-06-28T03:58:27.815"/>
    <p1510:client id="{12B752FA-9F41-60A5-0CFC-3A3B43D4071B}" v="44" dt="2022-06-27T17:25:05.811"/>
    <p1510:client id="{162FE2C6-3F04-A90F-B72C-B7179432C130}" v="349" dt="2022-06-28T18:32:26.993"/>
    <p1510:client id="{217A2E27-39E4-FD1E-C66D-69E928F271C7}" v="498" dt="2022-06-28T14:12:18.638"/>
    <p1510:client id="{392B2544-4AAD-915D-FBAD-B5D43D27B15E}" v="2493" dt="2022-06-28T11:38:29.342"/>
    <p1510:client id="{3BE50AC7-E969-22BA-363E-A2056AC5FD23}" v="7" dt="2022-06-28T16:55:17.722"/>
    <p1510:client id="{3E906BDF-73A4-4A70-E9D0-B2779788CE27}" v="26" dt="2022-06-28T17:13:35.544"/>
    <p1510:client id="{3FC81443-A989-238B-3E97-B910A2B34757}" v="3" dt="2022-06-28T11:47:01.661"/>
    <p1510:client id="{451D2BF5-3D54-C390-612F-23CF25CAA62C}" v="582" dt="2022-06-28T15:37:51.344"/>
    <p1510:client id="{5B8E775C-CF0C-AFC2-BCA4-AFA4B5ECF0C6}" v="1" dt="2022-06-28T17:01:13.582"/>
    <p1510:client id="{5D288CF9-B6EE-F618-7371-775DBE9FF208}" v="202" dt="2022-06-27T18:49:36.109"/>
    <p1510:client id="{7300550D-1E05-DD50-0440-4D1546543E77}" v="2" dt="2022-06-28T16:49:00.467"/>
    <p1510:client id="{82C594B4-451A-4C5D-4670-BC42C1398869}" v="5" dt="2022-06-28T17:15:40.046"/>
    <p1510:client id="{89D8804B-6512-A494-9055-242268A1928D}" v="164" dt="2022-06-26T23:16:31.094"/>
    <p1510:client id="{AA070C5F-F893-AD50-A638-F161DF60EEA1}" v="28" dt="2022-06-28T16:43:26.905"/>
    <p1510:client id="{AC987BC4-52C8-01A6-EDEE-B1CFCB7358AE}" v="1" dt="2022-06-28T17:06:34.087"/>
    <p1510:client id="{B6BCAFE2-857B-FA2E-4249-86A51CF7BF74}" v="17" dt="2022-06-28T17:28:05.653"/>
    <p1510:client id="{D409F384-4FFB-4B4B-9E7C-583374641B0D}" v="425" dt="2022-06-26T22:46:06.603"/>
    <p1510:client id="{DC0EB008-2D7F-E4D0-E6DD-E59252144D9F}" v="86" dt="2022-06-28T16:37:02.13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0" d="100"/>
          <a:sy n="80" d="100"/>
        </p:scale>
        <p:origin x="754"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 Id="rId30" Type="http://schemas.microsoft.com/office/2015/10/relationships/revisionInfo" Target="revisionInfo.xml"/></Relationships>
</file>

<file path=ppt/diagrams/_rels/data1.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svg"/><Relationship Id="rId1" Type="http://schemas.openxmlformats.org/officeDocument/2006/relationships/image" Target="../media/image14.png"/><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s>
</file>

<file path=ppt/diagrams/_rels/drawing1.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svg"/><Relationship Id="rId1" Type="http://schemas.openxmlformats.org/officeDocument/2006/relationships/image" Target="../media/image14.png"/><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s>
</file>

<file path=ppt/diagrams/colors1.xml><?xml version="1.0" encoding="utf-8"?>
<dgm:colorsDef xmlns:dgm="http://schemas.openxmlformats.org/drawingml/2006/diagram" xmlns:a="http://schemas.openxmlformats.org/drawingml/2006/main" uniqueId="urn:microsoft.com/office/officeart/2018/5/colors/Iconchunking_neutralbg_accent6_2">
  <dgm:title val=""/>
  <dgm:desc val=""/>
  <dgm:catLst>
    <dgm:cat type="accent6" pri="16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a:alpha val="0"/>
      </a:schemeClr>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FF8FFEE-202A-46E2-80C8-330D3F1BC9FD}" type="doc">
      <dgm:prSet loTypeId="urn:microsoft.com/office/officeart/2018/5/layout/IconCircleLabelList" loCatId="icon" qsTypeId="urn:microsoft.com/office/officeart/2005/8/quickstyle/simple1" qsCatId="simple" csTypeId="urn:microsoft.com/office/officeart/2018/5/colors/Iconchunking_neutralbg_accent6_2" csCatId="accent6" phldr="1"/>
      <dgm:spPr/>
      <dgm:t>
        <a:bodyPr/>
        <a:lstStyle/>
        <a:p>
          <a:endParaRPr lang="en-US"/>
        </a:p>
      </dgm:t>
    </dgm:pt>
    <dgm:pt modelId="{13D7140F-BBA7-4DB4-A323-17C06742C1CF}">
      <dgm:prSet/>
      <dgm:spPr/>
      <dgm:t>
        <a:bodyPr/>
        <a:lstStyle/>
        <a:p>
          <a:pPr>
            <a:lnSpc>
              <a:spcPct val="100000"/>
            </a:lnSpc>
            <a:defRPr cap="all"/>
          </a:pPr>
          <a:r>
            <a:rPr lang="en-US"/>
            <a:t>Preamble​</a:t>
          </a:r>
        </a:p>
      </dgm:t>
    </dgm:pt>
    <dgm:pt modelId="{633CA4AB-9B92-4447-BA9C-4371157CE8F7}" type="parTrans" cxnId="{149C0E68-6B65-4598-BE10-AD0FB7F9B73E}">
      <dgm:prSet/>
      <dgm:spPr/>
      <dgm:t>
        <a:bodyPr/>
        <a:lstStyle/>
        <a:p>
          <a:endParaRPr lang="en-US"/>
        </a:p>
      </dgm:t>
    </dgm:pt>
    <dgm:pt modelId="{32340D38-444E-4265-A88E-7347640D89D1}" type="sibTrans" cxnId="{149C0E68-6B65-4598-BE10-AD0FB7F9B73E}">
      <dgm:prSet/>
      <dgm:spPr/>
      <dgm:t>
        <a:bodyPr/>
        <a:lstStyle/>
        <a:p>
          <a:endParaRPr lang="en-US"/>
        </a:p>
      </dgm:t>
    </dgm:pt>
    <dgm:pt modelId="{C3F88DCD-C6D9-48B3-93CD-A3F3FB3C4468}">
      <dgm:prSet/>
      <dgm:spPr/>
      <dgm:t>
        <a:bodyPr/>
        <a:lstStyle/>
        <a:p>
          <a:pPr>
            <a:lnSpc>
              <a:spcPct val="100000"/>
            </a:lnSpc>
            <a:defRPr cap="all"/>
          </a:pPr>
          <a:r>
            <a:rPr lang="en-US"/>
            <a:t>Fundamental Canons​</a:t>
          </a:r>
        </a:p>
      </dgm:t>
    </dgm:pt>
    <dgm:pt modelId="{405E46E9-DE76-42AC-A0BF-5E38D0EF12D6}" type="parTrans" cxnId="{375948A7-FC89-4208-8DCA-D2DBC3DCC985}">
      <dgm:prSet/>
      <dgm:spPr/>
      <dgm:t>
        <a:bodyPr/>
        <a:lstStyle/>
        <a:p>
          <a:endParaRPr lang="en-US"/>
        </a:p>
      </dgm:t>
    </dgm:pt>
    <dgm:pt modelId="{C4721688-6D5D-4775-86D0-9B863AA1EAEC}" type="sibTrans" cxnId="{375948A7-FC89-4208-8DCA-D2DBC3DCC985}">
      <dgm:prSet/>
      <dgm:spPr/>
      <dgm:t>
        <a:bodyPr/>
        <a:lstStyle/>
        <a:p>
          <a:endParaRPr lang="en-US"/>
        </a:p>
      </dgm:t>
    </dgm:pt>
    <dgm:pt modelId="{30859EBC-B5DC-48A4-8A2C-AC7A19E60DE7}">
      <dgm:prSet/>
      <dgm:spPr/>
      <dgm:t>
        <a:bodyPr/>
        <a:lstStyle/>
        <a:p>
          <a:pPr>
            <a:lnSpc>
              <a:spcPct val="100000"/>
            </a:lnSpc>
            <a:defRPr cap="all"/>
          </a:pPr>
          <a:r>
            <a:rPr lang="en-US"/>
            <a:t>Rules of Practice​</a:t>
          </a:r>
        </a:p>
      </dgm:t>
    </dgm:pt>
    <dgm:pt modelId="{65C6DACF-E1CE-49D9-88D9-3FAAD72E416B}" type="parTrans" cxnId="{9750DDF9-4AE8-4131-8F4C-F9E948715654}">
      <dgm:prSet/>
      <dgm:spPr/>
      <dgm:t>
        <a:bodyPr/>
        <a:lstStyle/>
        <a:p>
          <a:endParaRPr lang="en-US"/>
        </a:p>
      </dgm:t>
    </dgm:pt>
    <dgm:pt modelId="{9D2EA6F6-B8FA-43B3-84D4-56EED5209FA9}" type="sibTrans" cxnId="{9750DDF9-4AE8-4131-8F4C-F9E948715654}">
      <dgm:prSet/>
      <dgm:spPr/>
      <dgm:t>
        <a:bodyPr/>
        <a:lstStyle/>
        <a:p>
          <a:endParaRPr lang="en-US"/>
        </a:p>
      </dgm:t>
    </dgm:pt>
    <dgm:pt modelId="{FDF9BA88-B935-43A4-8339-C2BA581C67D1}">
      <dgm:prSet/>
      <dgm:spPr/>
      <dgm:t>
        <a:bodyPr/>
        <a:lstStyle/>
        <a:p>
          <a:pPr>
            <a:lnSpc>
              <a:spcPct val="100000"/>
            </a:lnSpc>
            <a:defRPr cap="all"/>
          </a:pPr>
          <a:r>
            <a:rPr lang="en-US"/>
            <a:t>Professional Obligations​</a:t>
          </a:r>
        </a:p>
      </dgm:t>
    </dgm:pt>
    <dgm:pt modelId="{2CCA6360-EEDD-458C-AA99-E9BBAA52EA75}" type="parTrans" cxnId="{159D5816-82AD-4F76-9EDD-BDA538CB44A5}">
      <dgm:prSet/>
      <dgm:spPr/>
      <dgm:t>
        <a:bodyPr/>
        <a:lstStyle/>
        <a:p>
          <a:endParaRPr lang="en-US"/>
        </a:p>
      </dgm:t>
    </dgm:pt>
    <dgm:pt modelId="{EF77E3F7-2644-4FD3-B9EE-F2FA9219A0EA}" type="sibTrans" cxnId="{159D5816-82AD-4F76-9EDD-BDA538CB44A5}">
      <dgm:prSet/>
      <dgm:spPr/>
      <dgm:t>
        <a:bodyPr/>
        <a:lstStyle/>
        <a:p>
          <a:endParaRPr lang="en-US"/>
        </a:p>
      </dgm:t>
    </dgm:pt>
    <dgm:pt modelId="{8F8F4325-5EB7-47E5-B90B-C61516C1D7E4}" type="pres">
      <dgm:prSet presAssocID="{FFF8FFEE-202A-46E2-80C8-330D3F1BC9FD}" presName="root" presStyleCnt="0">
        <dgm:presLayoutVars>
          <dgm:dir/>
          <dgm:resizeHandles val="exact"/>
        </dgm:presLayoutVars>
      </dgm:prSet>
      <dgm:spPr/>
    </dgm:pt>
    <dgm:pt modelId="{AAB57CCA-2529-4ED2-872A-CAF1D32FC898}" type="pres">
      <dgm:prSet presAssocID="{13D7140F-BBA7-4DB4-A323-17C06742C1CF}" presName="compNode" presStyleCnt="0"/>
      <dgm:spPr/>
    </dgm:pt>
    <dgm:pt modelId="{8F55B5ED-AE21-4D29-88C8-C9739FD5105A}" type="pres">
      <dgm:prSet presAssocID="{13D7140F-BBA7-4DB4-A323-17C06742C1CF}" presName="iconBgRect" presStyleLbl="bgShp" presStyleIdx="0" presStyleCnt="4"/>
      <dgm:spPr/>
    </dgm:pt>
    <dgm:pt modelId="{78A88323-6779-4D2D-A951-180EC2296632}" type="pres">
      <dgm:prSet presAssocID="{13D7140F-BBA7-4DB4-A323-17C06742C1CF}"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Footer"/>
        </a:ext>
      </dgm:extLst>
    </dgm:pt>
    <dgm:pt modelId="{AD630B98-44DD-46DD-B5E5-638D0B4E7A66}" type="pres">
      <dgm:prSet presAssocID="{13D7140F-BBA7-4DB4-A323-17C06742C1CF}" presName="spaceRect" presStyleCnt="0"/>
      <dgm:spPr/>
    </dgm:pt>
    <dgm:pt modelId="{9453F36E-9A51-4A47-8588-D7F721DF1827}" type="pres">
      <dgm:prSet presAssocID="{13D7140F-BBA7-4DB4-A323-17C06742C1CF}" presName="textRect" presStyleLbl="revTx" presStyleIdx="0" presStyleCnt="4">
        <dgm:presLayoutVars>
          <dgm:chMax val="1"/>
          <dgm:chPref val="1"/>
        </dgm:presLayoutVars>
      </dgm:prSet>
      <dgm:spPr/>
    </dgm:pt>
    <dgm:pt modelId="{941F9144-6536-487F-B2B1-4013A71AE2B1}" type="pres">
      <dgm:prSet presAssocID="{32340D38-444E-4265-A88E-7347640D89D1}" presName="sibTrans" presStyleCnt="0"/>
      <dgm:spPr/>
    </dgm:pt>
    <dgm:pt modelId="{A2484251-5723-4B69-9466-BF681F7FF277}" type="pres">
      <dgm:prSet presAssocID="{C3F88DCD-C6D9-48B3-93CD-A3F3FB3C4468}" presName="compNode" presStyleCnt="0"/>
      <dgm:spPr/>
    </dgm:pt>
    <dgm:pt modelId="{3203875E-72F7-450F-A2EF-27B4AA538C99}" type="pres">
      <dgm:prSet presAssocID="{C3F88DCD-C6D9-48B3-93CD-A3F3FB3C4468}" presName="iconBgRect" presStyleLbl="bgShp" presStyleIdx="1" presStyleCnt="4"/>
      <dgm:spPr/>
    </dgm:pt>
    <dgm:pt modelId="{B3415AB8-589B-4605-94B0-1A288C7E4CA3}" type="pres">
      <dgm:prSet presAssocID="{C3F88DCD-C6D9-48B3-93CD-A3F3FB3C4468}"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ank"/>
        </a:ext>
      </dgm:extLst>
    </dgm:pt>
    <dgm:pt modelId="{091A5FCB-0E10-4114-82B0-B4F0849B208E}" type="pres">
      <dgm:prSet presAssocID="{C3F88DCD-C6D9-48B3-93CD-A3F3FB3C4468}" presName="spaceRect" presStyleCnt="0"/>
      <dgm:spPr/>
    </dgm:pt>
    <dgm:pt modelId="{D4DCFF1D-4867-4EEA-A902-2FA79EFE0781}" type="pres">
      <dgm:prSet presAssocID="{C3F88DCD-C6D9-48B3-93CD-A3F3FB3C4468}" presName="textRect" presStyleLbl="revTx" presStyleIdx="1" presStyleCnt="4">
        <dgm:presLayoutVars>
          <dgm:chMax val="1"/>
          <dgm:chPref val="1"/>
        </dgm:presLayoutVars>
      </dgm:prSet>
      <dgm:spPr/>
    </dgm:pt>
    <dgm:pt modelId="{DE9ACE6B-2C60-413A-A831-B5194599AF63}" type="pres">
      <dgm:prSet presAssocID="{C4721688-6D5D-4775-86D0-9B863AA1EAEC}" presName="sibTrans" presStyleCnt="0"/>
      <dgm:spPr/>
    </dgm:pt>
    <dgm:pt modelId="{2F300386-F3EC-4CA4-BD80-AF49F0EE113D}" type="pres">
      <dgm:prSet presAssocID="{30859EBC-B5DC-48A4-8A2C-AC7A19E60DE7}" presName="compNode" presStyleCnt="0"/>
      <dgm:spPr/>
    </dgm:pt>
    <dgm:pt modelId="{DA202531-DAF4-4B75-8145-8EE964693EF4}" type="pres">
      <dgm:prSet presAssocID="{30859EBC-B5DC-48A4-8A2C-AC7A19E60DE7}" presName="iconBgRect" presStyleLbl="bgShp" presStyleIdx="2" presStyleCnt="4"/>
      <dgm:spPr/>
    </dgm:pt>
    <dgm:pt modelId="{2FAF92A2-31A4-403C-96B0-A75CE36C41F4}" type="pres">
      <dgm:prSet presAssocID="{30859EBC-B5DC-48A4-8A2C-AC7A19E60DE7}"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Open Enrollment"/>
        </a:ext>
      </dgm:extLst>
    </dgm:pt>
    <dgm:pt modelId="{B50FDEA0-2C24-47AF-B395-391DD3DDB86D}" type="pres">
      <dgm:prSet presAssocID="{30859EBC-B5DC-48A4-8A2C-AC7A19E60DE7}" presName="spaceRect" presStyleCnt="0"/>
      <dgm:spPr/>
    </dgm:pt>
    <dgm:pt modelId="{CE3A48C2-3C36-439E-AC0E-69FF9E3AB8F3}" type="pres">
      <dgm:prSet presAssocID="{30859EBC-B5DC-48A4-8A2C-AC7A19E60DE7}" presName="textRect" presStyleLbl="revTx" presStyleIdx="2" presStyleCnt="4">
        <dgm:presLayoutVars>
          <dgm:chMax val="1"/>
          <dgm:chPref val="1"/>
        </dgm:presLayoutVars>
      </dgm:prSet>
      <dgm:spPr/>
    </dgm:pt>
    <dgm:pt modelId="{BD0C9BEC-E716-4BBA-86B5-23CD88585FB4}" type="pres">
      <dgm:prSet presAssocID="{9D2EA6F6-B8FA-43B3-84D4-56EED5209FA9}" presName="sibTrans" presStyleCnt="0"/>
      <dgm:spPr/>
    </dgm:pt>
    <dgm:pt modelId="{F6C057B4-9F17-42F8-A64F-E5DB4AA1D393}" type="pres">
      <dgm:prSet presAssocID="{FDF9BA88-B935-43A4-8339-C2BA581C67D1}" presName="compNode" presStyleCnt="0"/>
      <dgm:spPr/>
    </dgm:pt>
    <dgm:pt modelId="{2E6B2975-19AB-475F-B11A-39FF7B91ED26}" type="pres">
      <dgm:prSet presAssocID="{FDF9BA88-B935-43A4-8339-C2BA581C67D1}" presName="iconBgRect" presStyleLbl="bgShp" presStyleIdx="3" presStyleCnt="4"/>
      <dgm:spPr/>
    </dgm:pt>
    <dgm:pt modelId="{12AE098D-D8C4-432C-AE5B-D69A817A4258}" type="pres">
      <dgm:prSet presAssocID="{FDF9BA88-B935-43A4-8339-C2BA581C67D1}"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ell"/>
        </a:ext>
      </dgm:extLst>
    </dgm:pt>
    <dgm:pt modelId="{13B08463-B9DE-404A-AE14-DC160841493E}" type="pres">
      <dgm:prSet presAssocID="{FDF9BA88-B935-43A4-8339-C2BA581C67D1}" presName="spaceRect" presStyleCnt="0"/>
      <dgm:spPr/>
    </dgm:pt>
    <dgm:pt modelId="{CC6DC71E-7699-4BBE-95A5-DF02F7404057}" type="pres">
      <dgm:prSet presAssocID="{FDF9BA88-B935-43A4-8339-C2BA581C67D1}" presName="textRect" presStyleLbl="revTx" presStyleIdx="3" presStyleCnt="4">
        <dgm:presLayoutVars>
          <dgm:chMax val="1"/>
          <dgm:chPref val="1"/>
        </dgm:presLayoutVars>
      </dgm:prSet>
      <dgm:spPr/>
    </dgm:pt>
  </dgm:ptLst>
  <dgm:cxnLst>
    <dgm:cxn modelId="{159D5816-82AD-4F76-9EDD-BDA538CB44A5}" srcId="{FFF8FFEE-202A-46E2-80C8-330D3F1BC9FD}" destId="{FDF9BA88-B935-43A4-8339-C2BA581C67D1}" srcOrd="3" destOrd="0" parTransId="{2CCA6360-EEDD-458C-AA99-E9BBAA52EA75}" sibTransId="{EF77E3F7-2644-4FD3-B9EE-F2FA9219A0EA}"/>
    <dgm:cxn modelId="{149C0E68-6B65-4598-BE10-AD0FB7F9B73E}" srcId="{FFF8FFEE-202A-46E2-80C8-330D3F1BC9FD}" destId="{13D7140F-BBA7-4DB4-A323-17C06742C1CF}" srcOrd="0" destOrd="0" parTransId="{633CA4AB-9B92-4447-BA9C-4371157CE8F7}" sibTransId="{32340D38-444E-4265-A88E-7347640D89D1}"/>
    <dgm:cxn modelId="{6D4E506F-202E-4BBB-B345-5EF8433D2F93}" type="presOf" srcId="{13D7140F-BBA7-4DB4-A323-17C06742C1CF}" destId="{9453F36E-9A51-4A47-8588-D7F721DF1827}" srcOrd="0" destOrd="0" presId="urn:microsoft.com/office/officeart/2018/5/layout/IconCircleLabelList"/>
    <dgm:cxn modelId="{55674977-B8A6-4942-81DF-7B542FC90B16}" type="presOf" srcId="{30859EBC-B5DC-48A4-8A2C-AC7A19E60DE7}" destId="{CE3A48C2-3C36-439E-AC0E-69FF9E3AB8F3}" srcOrd="0" destOrd="0" presId="urn:microsoft.com/office/officeart/2018/5/layout/IconCircleLabelList"/>
    <dgm:cxn modelId="{43DE6878-6D17-4403-B104-92214A231D9D}" type="presOf" srcId="{FFF8FFEE-202A-46E2-80C8-330D3F1BC9FD}" destId="{8F8F4325-5EB7-47E5-B90B-C61516C1D7E4}" srcOrd="0" destOrd="0" presId="urn:microsoft.com/office/officeart/2018/5/layout/IconCircleLabelList"/>
    <dgm:cxn modelId="{9F3EC886-8512-4A92-A8A7-16557E4DF03F}" type="presOf" srcId="{FDF9BA88-B935-43A4-8339-C2BA581C67D1}" destId="{CC6DC71E-7699-4BBE-95A5-DF02F7404057}" srcOrd="0" destOrd="0" presId="urn:microsoft.com/office/officeart/2018/5/layout/IconCircleLabelList"/>
    <dgm:cxn modelId="{375948A7-FC89-4208-8DCA-D2DBC3DCC985}" srcId="{FFF8FFEE-202A-46E2-80C8-330D3F1BC9FD}" destId="{C3F88DCD-C6D9-48B3-93CD-A3F3FB3C4468}" srcOrd="1" destOrd="0" parTransId="{405E46E9-DE76-42AC-A0BF-5E38D0EF12D6}" sibTransId="{C4721688-6D5D-4775-86D0-9B863AA1EAEC}"/>
    <dgm:cxn modelId="{3461A4CF-2D76-429B-903B-248C947C298E}" type="presOf" srcId="{C3F88DCD-C6D9-48B3-93CD-A3F3FB3C4468}" destId="{D4DCFF1D-4867-4EEA-A902-2FA79EFE0781}" srcOrd="0" destOrd="0" presId="urn:microsoft.com/office/officeart/2018/5/layout/IconCircleLabelList"/>
    <dgm:cxn modelId="{9750DDF9-4AE8-4131-8F4C-F9E948715654}" srcId="{FFF8FFEE-202A-46E2-80C8-330D3F1BC9FD}" destId="{30859EBC-B5DC-48A4-8A2C-AC7A19E60DE7}" srcOrd="2" destOrd="0" parTransId="{65C6DACF-E1CE-49D9-88D9-3FAAD72E416B}" sibTransId="{9D2EA6F6-B8FA-43B3-84D4-56EED5209FA9}"/>
    <dgm:cxn modelId="{E4BB2C39-93D5-49AB-BF86-9025046C80B8}" type="presParOf" srcId="{8F8F4325-5EB7-47E5-B90B-C61516C1D7E4}" destId="{AAB57CCA-2529-4ED2-872A-CAF1D32FC898}" srcOrd="0" destOrd="0" presId="urn:microsoft.com/office/officeart/2018/5/layout/IconCircleLabelList"/>
    <dgm:cxn modelId="{291E1B0F-DE02-42E8-A31A-78668CF7B057}" type="presParOf" srcId="{AAB57CCA-2529-4ED2-872A-CAF1D32FC898}" destId="{8F55B5ED-AE21-4D29-88C8-C9739FD5105A}" srcOrd="0" destOrd="0" presId="urn:microsoft.com/office/officeart/2018/5/layout/IconCircleLabelList"/>
    <dgm:cxn modelId="{3C8B1662-CA69-4315-AAB4-3E2C740A6ED5}" type="presParOf" srcId="{AAB57CCA-2529-4ED2-872A-CAF1D32FC898}" destId="{78A88323-6779-4D2D-A951-180EC2296632}" srcOrd="1" destOrd="0" presId="urn:microsoft.com/office/officeart/2018/5/layout/IconCircleLabelList"/>
    <dgm:cxn modelId="{8E000AF7-3FB0-4E4A-B700-50565C31959C}" type="presParOf" srcId="{AAB57CCA-2529-4ED2-872A-CAF1D32FC898}" destId="{AD630B98-44DD-46DD-B5E5-638D0B4E7A66}" srcOrd="2" destOrd="0" presId="urn:microsoft.com/office/officeart/2018/5/layout/IconCircleLabelList"/>
    <dgm:cxn modelId="{32FE7113-D7CE-4322-A1D0-238BBB48D3F0}" type="presParOf" srcId="{AAB57CCA-2529-4ED2-872A-CAF1D32FC898}" destId="{9453F36E-9A51-4A47-8588-D7F721DF1827}" srcOrd="3" destOrd="0" presId="urn:microsoft.com/office/officeart/2018/5/layout/IconCircleLabelList"/>
    <dgm:cxn modelId="{B4988DBF-1329-4F7F-8049-46EE86FE3801}" type="presParOf" srcId="{8F8F4325-5EB7-47E5-B90B-C61516C1D7E4}" destId="{941F9144-6536-487F-B2B1-4013A71AE2B1}" srcOrd="1" destOrd="0" presId="urn:microsoft.com/office/officeart/2018/5/layout/IconCircleLabelList"/>
    <dgm:cxn modelId="{5CF61DF1-B2F6-446B-97D4-E3EA793E7EA1}" type="presParOf" srcId="{8F8F4325-5EB7-47E5-B90B-C61516C1D7E4}" destId="{A2484251-5723-4B69-9466-BF681F7FF277}" srcOrd="2" destOrd="0" presId="urn:microsoft.com/office/officeart/2018/5/layout/IconCircleLabelList"/>
    <dgm:cxn modelId="{2AF54DC9-16F9-4D00-9C45-06B54A44D5D3}" type="presParOf" srcId="{A2484251-5723-4B69-9466-BF681F7FF277}" destId="{3203875E-72F7-450F-A2EF-27B4AA538C99}" srcOrd="0" destOrd="0" presId="urn:microsoft.com/office/officeart/2018/5/layout/IconCircleLabelList"/>
    <dgm:cxn modelId="{0CDF16A9-2162-432E-92FD-5F937B86A8A0}" type="presParOf" srcId="{A2484251-5723-4B69-9466-BF681F7FF277}" destId="{B3415AB8-589B-4605-94B0-1A288C7E4CA3}" srcOrd="1" destOrd="0" presId="urn:microsoft.com/office/officeart/2018/5/layout/IconCircleLabelList"/>
    <dgm:cxn modelId="{4593123E-64C2-4A67-BA12-6B42DA706E32}" type="presParOf" srcId="{A2484251-5723-4B69-9466-BF681F7FF277}" destId="{091A5FCB-0E10-4114-82B0-B4F0849B208E}" srcOrd="2" destOrd="0" presId="urn:microsoft.com/office/officeart/2018/5/layout/IconCircleLabelList"/>
    <dgm:cxn modelId="{93AA615A-BFDD-43EE-AD1D-626AB892C9A1}" type="presParOf" srcId="{A2484251-5723-4B69-9466-BF681F7FF277}" destId="{D4DCFF1D-4867-4EEA-A902-2FA79EFE0781}" srcOrd="3" destOrd="0" presId="urn:microsoft.com/office/officeart/2018/5/layout/IconCircleLabelList"/>
    <dgm:cxn modelId="{6CC12D4E-4025-40D6-AFC5-ED4D11B6EF43}" type="presParOf" srcId="{8F8F4325-5EB7-47E5-B90B-C61516C1D7E4}" destId="{DE9ACE6B-2C60-413A-A831-B5194599AF63}" srcOrd="3" destOrd="0" presId="urn:microsoft.com/office/officeart/2018/5/layout/IconCircleLabelList"/>
    <dgm:cxn modelId="{35162BC8-98A2-4BD7-8AA6-D3325F74966E}" type="presParOf" srcId="{8F8F4325-5EB7-47E5-B90B-C61516C1D7E4}" destId="{2F300386-F3EC-4CA4-BD80-AF49F0EE113D}" srcOrd="4" destOrd="0" presId="urn:microsoft.com/office/officeart/2018/5/layout/IconCircleLabelList"/>
    <dgm:cxn modelId="{96C7DA68-7D88-4914-BF6F-D29EEE02BF04}" type="presParOf" srcId="{2F300386-F3EC-4CA4-BD80-AF49F0EE113D}" destId="{DA202531-DAF4-4B75-8145-8EE964693EF4}" srcOrd="0" destOrd="0" presId="urn:microsoft.com/office/officeart/2018/5/layout/IconCircleLabelList"/>
    <dgm:cxn modelId="{20704EE3-73D3-46AF-A005-CB16B6D5AA32}" type="presParOf" srcId="{2F300386-F3EC-4CA4-BD80-AF49F0EE113D}" destId="{2FAF92A2-31A4-403C-96B0-A75CE36C41F4}" srcOrd="1" destOrd="0" presId="urn:microsoft.com/office/officeart/2018/5/layout/IconCircleLabelList"/>
    <dgm:cxn modelId="{B4DD2DE1-14CC-4B4C-B17B-F52484894F57}" type="presParOf" srcId="{2F300386-F3EC-4CA4-BD80-AF49F0EE113D}" destId="{B50FDEA0-2C24-47AF-B395-391DD3DDB86D}" srcOrd="2" destOrd="0" presId="urn:microsoft.com/office/officeart/2018/5/layout/IconCircleLabelList"/>
    <dgm:cxn modelId="{03D71AA1-2EF2-41B5-8856-40BD5D26B31A}" type="presParOf" srcId="{2F300386-F3EC-4CA4-BD80-AF49F0EE113D}" destId="{CE3A48C2-3C36-439E-AC0E-69FF9E3AB8F3}" srcOrd="3" destOrd="0" presId="urn:microsoft.com/office/officeart/2018/5/layout/IconCircleLabelList"/>
    <dgm:cxn modelId="{F9B535FD-0AD3-4CA3-907C-F0183BC1E39A}" type="presParOf" srcId="{8F8F4325-5EB7-47E5-B90B-C61516C1D7E4}" destId="{BD0C9BEC-E716-4BBA-86B5-23CD88585FB4}" srcOrd="5" destOrd="0" presId="urn:microsoft.com/office/officeart/2018/5/layout/IconCircleLabelList"/>
    <dgm:cxn modelId="{031FD9DC-F256-4C77-88D5-BB0F47FC7036}" type="presParOf" srcId="{8F8F4325-5EB7-47E5-B90B-C61516C1D7E4}" destId="{F6C057B4-9F17-42F8-A64F-E5DB4AA1D393}" srcOrd="6" destOrd="0" presId="urn:microsoft.com/office/officeart/2018/5/layout/IconCircleLabelList"/>
    <dgm:cxn modelId="{6A0BD80C-7D7C-4807-B5DC-AE43C6ECBA3B}" type="presParOf" srcId="{F6C057B4-9F17-42F8-A64F-E5DB4AA1D393}" destId="{2E6B2975-19AB-475F-B11A-39FF7B91ED26}" srcOrd="0" destOrd="0" presId="urn:microsoft.com/office/officeart/2018/5/layout/IconCircleLabelList"/>
    <dgm:cxn modelId="{4E73A5D3-8AB5-4B1F-B18E-84A5E9F6A0DC}" type="presParOf" srcId="{F6C057B4-9F17-42F8-A64F-E5DB4AA1D393}" destId="{12AE098D-D8C4-432C-AE5B-D69A817A4258}" srcOrd="1" destOrd="0" presId="urn:microsoft.com/office/officeart/2018/5/layout/IconCircleLabelList"/>
    <dgm:cxn modelId="{05A1B930-1DBF-4CE5-A707-550FA4C7A237}" type="presParOf" srcId="{F6C057B4-9F17-42F8-A64F-E5DB4AA1D393}" destId="{13B08463-B9DE-404A-AE14-DC160841493E}" srcOrd="2" destOrd="0" presId="urn:microsoft.com/office/officeart/2018/5/layout/IconCircleLabelList"/>
    <dgm:cxn modelId="{88013DF3-1EEC-47F2-AD8C-AE3D490F51DB}" type="presParOf" srcId="{F6C057B4-9F17-42F8-A64F-E5DB4AA1D393}" destId="{CC6DC71E-7699-4BBE-95A5-DF02F7404057}" srcOrd="3" destOrd="0" presId="urn:microsoft.com/office/officeart/2018/5/layout/IconCircleLabel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E851F60-8AB5-4352-B319-FB6D5B6CA2E0}" type="doc">
      <dgm:prSet loTypeId="urn:microsoft.com/office/officeart/2005/8/layout/process1" loCatId="process" qsTypeId="urn:microsoft.com/office/officeart/2005/8/quickstyle/simple1" qsCatId="simple" csTypeId="urn:microsoft.com/office/officeart/2005/8/colors/accent1_2" csCatId="accent1" phldr="1"/>
      <dgm:spPr/>
      <dgm:t>
        <a:bodyPr/>
        <a:lstStyle/>
        <a:p>
          <a:endParaRPr lang="en-US"/>
        </a:p>
      </dgm:t>
    </dgm:pt>
    <dgm:pt modelId="{43E4FA91-67E6-4C65-8E0E-60409CF37E55}">
      <dgm:prSet/>
      <dgm:spPr/>
      <dgm:t>
        <a:bodyPr/>
        <a:lstStyle/>
        <a:p>
          <a:r>
            <a:rPr lang="en-US" b="1" dirty="0">
              <a:solidFill>
                <a:srgbClr val="0070C0"/>
              </a:solidFill>
            </a:rPr>
            <a:t>NSPE</a:t>
          </a:r>
          <a:r>
            <a:rPr lang="en-US" b="1" dirty="0">
              <a:solidFill>
                <a:schemeClr val="tx1"/>
              </a:solidFill>
            </a:rPr>
            <a:t> code uses : </a:t>
          </a:r>
          <a:endParaRPr lang="en-US" dirty="0">
            <a:solidFill>
              <a:schemeClr val="tx1"/>
            </a:solidFill>
          </a:endParaRPr>
        </a:p>
      </dgm:t>
    </dgm:pt>
    <dgm:pt modelId="{E93889EF-EF17-4581-96AF-640BC7BBDE6E}" type="parTrans" cxnId="{BFC2B979-4523-44C6-894E-F74D2A475511}">
      <dgm:prSet/>
      <dgm:spPr/>
      <dgm:t>
        <a:bodyPr/>
        <a:lstStyle/>
        <a:p>
          <a:endParaRPr lang="en-US"/>
        </a:p>
      </dgm:t>
    </dgm:pt>
    <dgm:pt modelId="{6FB55FD9-2584-4136-909B-80DC40664208}" type="sibTrans" cxnId="{BFC2B979-4523-44C6-894E-F74D2A475511}">
      <dgm:prSet/>
      <dgm:spPr/>
      <dgm:t>
        <a:bodyPr/>
        <a:lstStyle/>
        <a:p>
          <a:endParaRPr lang="en-US"/>
        </a:p>
      </dgm:t>
    </dgm:pt>
    <dgm:pt modelId="{71052C4B-834E-4C33-99DB-3306C1D90693}">
      <dgm:prSet/>
      <dgm:spPr/>
      <dgm:t>
        <a:bodyPr/>
        <a:lstStyle/>
        <a:p>
          <a:r>
            <a:rPr lang="en-US" dirty="0">
              <a:solidFill>
                <a:schemeClr val="tx1">
                  <a:lumMod val="85000"/>
                  <a:lumOff val="15000"/>
                </a:schemeClr>
              </a:solidFill>
            </a:rPr>
            <a:t>Rule </a:t>
          </a:r>
          <a:r>
            <a:rPr lang="en-US" b="1" dirty="0">
              <a:solidFill>
                <a:schemeClr val="tx1">
                  <a:lumMod val="85000"/>
                  <a:lumOff val="15000"/>
                </a:schemeClr>
              </a:solidFill>
            </a:rPr>
            <a:t>II.3.a)</a:t>
          </a:r>
          <a:r>
            <a:rPr lang="en-US" dirty="0"/>
            <a:t> Engineers shall be objective and truthful in professional reports, statements, or testimony. They shall include all relevant and pertinent information in such reports, statements, or testimony, which should bear the date indicating when it was current. </a:t>
          </a:r>
        </a:p>
      </dgm:t>
    </dgm:pt>
    <dgm:pt modelId="{2876ED1E-BE5C-4C5C-8D40-959CF533F852}" type="parTrans" cxnId="{AA2D157E-4D96-491D-A019-7F9E3A31C9F5}">
      <dgm:prSet/>
      <dgm:spPr/>
      <dgm:t>
        <a:bodyPr/>
        <a:lstStyle/>
        <a:p>
          <a:endParaRPr lang="en-US"/>
        </a:p>
      </dgm:t>
    </dgm:pt>
    <dgm:pt modelId="{1D36D0C7-2330-4EFF-9033-4148E10C2EB0}" type="sibTrans" cxnId="{AA2D157E-4D96-491D-A019-7F9E3A31C9F5}">
      <dgm:prSet/>
      <dgm:spPr/>
      <dgm:t>
        <a:bodyPr/>
        <a:lstStyle/>
        <a:p>
          <a:endParaRPr lang="en-US"/>
        </a:p>
      </dgm:t>
    </dgm:pt>
    <dgm:pt modelId="{A56858EA-992F-4227-BBC6-86EBA445E68F}">
      <dgm:prSet/>
      <dgm:spPr/>
      <dgm:t>
        <a:bodyPr/>
        <a:lstStyle/>
        <a:p>
          <a:r>
            <a:rPr lang="en-US" dirty="0">
              <a:solidFill>
                <a:schemeClr val="tx1">
                  <a:lumMod val="85000"/>
                  <a:lumOff val="15000"/>
                </a:schemeClr>
              </a:solidFill>
            </a:rPr>
            <a:t>Rule </a:t>
          </a:r>
          <a:r>
            <a:rPr lang="en-US" b="1" dirty="0">
              <a:solidFill>
                <a:schemeClr val="tx1">
                  <a:lumMod val="85000"/>
                  <a:lumOff val="15000"/>
                </a:schemeClr>
              </a:solidFill>
            </a:rPr>
            <a:t>II.4.a)</a:t>
          </a:r>
          <a:r>
            <a:rPr lang="en-US" dirty="0">
              <a:solidFill>
                <a:schemeClr val="tx1">
                  <a:lumMod val="85000"/>
                  <a:lumOff val="15000"/>
                </a:schemeClr>
              </a:solidFill>
            </a:rPr>
            <a:t> </a:t>
          </a:r>
          <a:r>
            <a:rPr lang="en-US" dirty="0"/>
            <a:t>Engineers shall disclose all known or potential conflicts of interest that could influence or appear to influence their judgment or the quality of their services.</a:t>
          </a:r>
        </a:p>
      </dgm:t>
    </dgm:pt>
    <dgm:pt modelId="{06DA8423-24FE-44EC-901B-9772F1542737}" type="parTrans" cxnId="{FECC3806-C9D7-4EA4-8976-10B43AEDD88E}">
      <dgm:prSet/>
      <dgm:spPr/>
      <dgm:t>
        <a:bodyPr/>
        <a:lstStyle/>
        <a:p>
          <a:endParaRPr lang="en-US"/>
        </a:p>
      </dgm:t>
    </dgm:pt>
    <dgm:pt modelId="{2F4FFB8C-629A-4570-A5CE-18DEB14743E5}" type="sibTrans" cxnId="{FECC3806-C9D7-4EA4-8976-10B43AEDD88E}">
      <dgm:prSet/>
      <dgm:spPr/>
      <dgm:t>
        <a:bodyPr/>
        <a:lstStyle/>
        <a:p>
          <a:endParaRPr lang="en-US"/>
        </a:p>
      </dgm:t>
    </dgm:pt>
    <dgm:pt modelId="{DC52CCD5-761B-47E2-BED1-F746704B0079}">
      <dgm:prSet/>
      <dgm:spPr/>
      <dgm:t>
        <a:bodyPr/>
        <a:lstStyle/>
        <a:p>
          <a:r>
            <a:rPr lang="en-US" dirty="0">
              <a:solidFill>
                <a:schemeClr val="tx1">
                  <a:lumMod val="85000"/>
                  <a:lumOff val="15000"/>
                </a:schemeClr>
              </a:solidFill>
            </a:rPr>
            <a:t>Rule </a:t>
          </a:r>
          <a:r>
            <a:rPr lang="en-US" b="1" dirty="0">
              <a:solidFill>
                <a:schemeClr val="tx1">
                  <a:lumMod val="85000"/>
                  <a:lumOff val="15000"/>
                </a:schemeClr>
              </a:solidFill>
            </a:rPr>
            <a:t>III.2.b)</a:t>
          </a:r>
          <a:r>
            <a:rPr lang="en-US" b="1" dirty="0"/>
            <a:t> </a:t>
          </a:r>
          <a:r>
            <a:rPr lang="en-US" dirty="0"/>
            <a:t>Engineers shall not complete, sign, or seal plans and/or specifications that are not in conformity with applicable engineering standards. If the client or employer insists on such unprofessional conduct, they shall notify the proper authorities and withdraw from further service on the project.</a:t>
          </a:r>
        </a:p>
      </dgm:t>
    </dgm:pt>
    <dgm:pt modelId="{3E19B53B-7828-4EC0-9721-908E1B516279}" type="parTrans" cxnId="{24874169-D706-44AA-B17C-B5F1C3D7F898}">
      <dgm:prSet/>
      <dgm:spPr/>
      <dgm:t>
        <a:bodyPr/>
        <a:lstStyle/>
        <a:p>
          <a:endParaRPr lang="en-US"/>
        </a:p>
      </dgm:t>
    </dgm:pt>
    <dgm:pt modelId="{453A52D2-A214-4ED4-A760-7FF472FD5E83}" type="sibTrans" cxnId="{24874169-D706-44AA-B17C-B5F1C3D7F898}">
      <dgm:prSet/>
      <dgm:spPr/>
      <dgm:t>
        <a:bodyPr/>
        <a:lstStyle/>
        <a:p>
          <a:endParaRPr lang="en-US"/>
        </a:p>
      </dgm:t>
    </dgm:pt>
    <dgm:pt modelId="{B7565616-A6E7-4432-855D-3DD5279ED4C4}">
      <dgm:prSet phldr="0"/>
      <dgm:spPr/>
      <dgm:t>
        <a:bodyPr/>
        <a:lstStyle/>
        <a:p>
          <a:endParaRPr lang="en-US" dirty="0">
            <a:latin typeface="Garamond" panose="02020404030301010803"/>
          </a:endParaRPr>
        </a:p>
      </dgm:t>
    </dgm:pt>
    <dgm:pt modelId="{2EB5BFA0-03F6-4B4E-90AA-6E055BD48D80}" type="parTrans" cxnId="{26CEDCD8-6660-46B0-B000-4318ADCE876D}">
      <dgm:prSet/>
      <dgm:spPr/>
    </dgm:pt>
    <dgm:pt modelId="{8D0B6DAE-E3EB-4D09-8044-00088F5A1AC7}" type="sibTrans" cxnId="{26CEDCD8-6660-46B0-B000-4318ADCE876D}">
      <dgm:prSet/>
      <dgm:spPr/>
    </dgm:pt>
    <dgm:pt modelId="{F425CFD2-E566-443E-B109-729D078F8B09}">
      <dgm:prSet phldr="0"/>
      <dgm:spPr/>
      <dgm:t>
        <a:bodyPr/>
        <a:lstStyle/>
        <a:p>
          <a:endParaRPr lang="en-US" dirty="0">
            <a:latin typeface="Garamond" panose="02020404030301010803"/>
          </a:endParaRPr>
        </a:p>
      </dgm:t>
    </dgm:pt>
    <dgm:pt modelId="{552606A9-2DAF-420E-BF04-18085177E148}" type="parTrans" cxnId="{8DD26BA8-2919-4164-BF2B-0CF605C1B025}">
      <dgm:prSet/>
      <dgm:spPr/>
    </dgm:pt>
    <dgm:pt modelId="{E25E0FBA-2F68-4281-A8AF-DD142FDBC6A0}" type="sibTrans" cxnId="{8DD26BA8-2919-4164-BF2B-0CF605C1B025}">
      <dgm:prSet/>
      <dgm:spPr/>
    </dgm:pt>
    <dgm:pt modelId="{D30FFF80-735D-4B2A-9A6C-5B3636B0D066}" type="pres">
      <dgm:prSet presAssocID="{AE851F60-8AB5-4352-B319-FB6D5B6CA2E0}" presName="Name0" presStyleCnt="0">
        <dgm:presLayoutVars>
          <dgm:dir/>
          <dgm:resizeHandles val="exact"/>
        </dgm:presLayoutVars>
      </dgm:prSet>
      <dgm:spPr/>
    </dgm:pt>
    <dgm:pt modelId="{91F35C82-AC54-451D-8270-5CED6CC32722}" type="pres">
      <dgm:prSet presAssocID="{43E4FA91-67E6-4C65-8E0E-60409CF37E55}" presName="node" presStyleLbl="node1" presStyleIdx="0" presStyleCnt="1">
        <dgm:presLayoutVars>
          <dgm:bulletEnabled val="1"/>
        </dgm:presLayoutVars>
      </dgm:prSet>
      <dgm:spPr/>
    </dgm:pt>
  </dgm:ptLst>
  <dgm:cxnLst>
    <dgm:cxn modelId="{FECC3806-C9D7-4EA4-8976-10B43AEDD88E}" srcId="{43E4FA91-67E6-4C65-8E0E-60409CF37E55}" destId="{A56858EA-992F-4227-BBC6-86EBA445E68F}" srcOrd="2" destOrd="0" parTransId="{06DA8423-24FE-44EC-901B-9772F1542737}" sibTransId="{2F4FFB8C-629A-4570-A5CE-18DEB14743E5}"/>
    <dgm:cxn modelId="{25C0B91F-9C94-44FB-8BA1-A2D781845350}" type="presOf" srcId="{A56858EA-992F-4227-BBC6-86EBA445E68F}" destId="{91F35C82-AC54-451D-8270-5CED6CC32722}" srcOrd="0" destOrd="3" presId="urn:microsoft.com/office/officeart/2005/8/layout/process1"/>
    <dgm:cxn modelId="{EB622761-2C7F-4FC4-A18B-003CFEEF38D2}" type="presOf" srcId="{43E4FA91-67E6-4C65-8E0E-60409CF37E55}" destId="{91F35C82-AC54-451D-8270-5CED6CC32722}" srcOrd="0" destOrd="0" presId="urn:microsoft.com/office/officeart/2005/8/layout/process1"/>
    <dgm:cxn modelId="{24874169-D706-44AA-B17C-B5F1C3D7F898}" srcId="{43E4FA91-67E6-4C65-8E0E-60409CF37E55}" destId="{DC52CCD5-761B-47E2-BED1-F746704B0079}" srcOrd="4" destOrd="0" parTransId="{3E19B53B-7828-4EC0-9721-908E1B516279}" sibTransId="{453A52D2-A214-4ED4-A760-7FF472FD5E83}"/>
    <dgm:cxn modelId="{5E01E34B-9247-4A77-91EE-5DC644EA9DED}" type="presOf" srcId="{AE851F60-8AB5-4352-B319-FB6D5B6CA2E0}" destId="{D30FFF80-735D-4B2A-9A6C-5B3636B0D066}" srcOrd="0" destOrd="0" presId="urn:microsoft.com/office/officeart/2005/8/layout/process1"/>
    <dgm:cxn modelId="{A90D7259-F8C4-4427-9D28-8E83336F0864}" type="presOf" srcId="{DC52CCD5-761B-47E2-BED1-F746704B0079}" destId="{91F35C82-AC54-451D-8270-5CED6CC32722}" srcOrd="0" destOrd="5" presId="urn:microsoft.com/office/officeart/2005/8/layout/process1"/>
    <dgm:cxn modelId="{BFC2B979-4523-44C6-894E-F74D2A475511}" srcId="{AE851F60-8AB5-4352-B319-FB6D5B6CA2E0}" destId="{43E4FA91-67E6-4C65-8E0E-60409CF37E55}" srcOrd="0" destOrd="0" parTransId="{E93889EF-EF17-4581-96AF-640BC7BBDE6E}" sibTransId="{6FB55FD9-2584-4136-909B-80DC40664208}"/>
    <dgm:cxn modelId="{AA2D157E-4D96-491D-A019-7F9E3A31C9F5}" srcId="{43E4FA91-67E6-4C65-8E0E-60409CF37E55}" destId="{71052C4B-834E-4C33-99DB-3306C1D90693}" srcOrd="0" destOrd="0" parTransId="{2876ED1E-BE5C-4C5C-8D40-959CF533F852}" sibTransId="{1D36D0C7-2330-4EFF-9033-4148E10C2EB0}"/>
    <dgm:cxn modelId="{8DD26BA8-2919-4164-BF2B-0CF605C1B025}" srcId="{43E4FA91-67E6-4C65-8E0E-60409CF37E55}" destId="{F425CFD2-E566-443E-B109-729D078F8B09}" srcOrd="3" destOrd="0" parTransId="{552606A9-2DAF-420E-BF04-18085177E148}" sibTransId="{E25E0FBA-2F68-4281-A8AF-DD142FDBC6A0}"/>
    <dgm:cxn modelId="{C20439B2-8DBE-473B-BE78-045383A6DF60}" type="presOf" srcId="{71052C4B-834E-4C33-99DB-3306C1D90693}" destId="{91F35C82-AC54-451D-8270-5CED6CC32722}" srcOrd="0" destOrd="1" presId="urn:microsoft.com/office/officeart/2005/8/layout/process1"/>
    <dgm:cxn modelId="{573F91D4-2FCE-4848-AF5A-9B029A0F0081}" type="presOf" srcId="{B7565616-A6E7-4432-855D-3DD5279ED4C4}" destId="{91F35C82-AC54-451D-8270-5CED6CC32722}" srcOrd="0" destOrd="2" presId="urn:microsoft.com/office/officeart/2005/8/layout/process1"/>
    <dgm:cxn modelId="{26CEDCD8-6660-46B0-B000-4318ADCE876D}" srcId="{43E4FA91-67E6-4C65-8E0E-60409CF37E55}" destId="{B7565616-A6E7-4432-855D-3DD5279ED4C4}" srcOrd="1" destOrd="0" parTransId="{2EB5BFA0-03F6-4B4E-90AA-6E055BD48D80}" sibTransId="{8D0B6DAE-E3EB-4D09-8044-00088F5A1AC7}"/>
    <dgm:cxn modelId="{416766F6-6C6F-43C4-941F-0410E70A9BF1}" type="presOf" srcId="{F425CFD2-E566-443E-B109-729D078F8B09}" destId="{91F35C82-AC54-451D-8270-5CED6CC32722}" srcOrd="0" destOrd="4" presId="urn:microsoft.com/office/officeart/2005/8/layout/process1"/>
    <dgm:cxn modelId="{CE9ACBD0-4C7D-4C76-9AC7-81001EA89BEB}" type="presParOf" srcId="{D30FFF80-735D-4B2A-9A6C-5B3636B0D066}" destId="{91F35C82-AC54-451D-8270-5CED6CC32722}" srcOrd="0" destOrd="0" presId="urn:microsoft.com/office/officeart/2005/8/layout/process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02066C9-E0BB-4BA0-9A06-EA8584E7EB65}"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B65A389B-CB94-444A-8F5D-50E5233BA82C}">
      <dgm:prSet/>
      <dgm:spPr/>
      <dgm:t>
        <a:bodyPr/>
        <a:lstStyle/>
        <a:p>
          <a:r>
            <a:rPr lang="en-US" b="1"/>
            <a:t>Conclusion: </a:t>
          </a:r>
          <a:endParaRPr lang="en-US"/>
        </a:p>
      </dgm:t>
    </dgm:pt>
    <dgm:pt modelId="{101B869D-8B1D-47FB-BEEA-758770C55CE1}" type="parTrans" cxnId="{85450983-F4CD-4414-8686-6B4A10881CE0}">
      <dgm:prSet/>
      <dgm:spPr/>
      <dgm:t>
        <a:bodyPr/>
        <a:lstStyle/>
        <a:p>
          <a:endParaRPr lang="en-US"/>
        </a:p>
      </dgm:t>
    </dgm:pt>
    <dgm:pt modelId="{98CDA851-A933-46EE-9238-6309BFEA62C0}" type="sibTrans" cxnId="{85450983-F4CD-4414-8686-6B4A10881CE0}">
      <dgm:prSet/>
      <dgm:spPr/>
      <dgm:t>
        <a:bodyPr/>
        <a:lstStyle/>
        <a:p>
          <a:endParaRPr lang="en-US"/>
        </a:p>
      </dgm:t>
    </dgm:pt>
    <dgm:pt modelId="{95C54A57-FD16-4A74-9202-B1B25E7DE639}">
      <dgm:prSet/>
      <dgm:spPr/>
      <dgm:t>
        <a:bodyPr/>
        <a:lstStyle/>
        <a:p>
          <a:r>
            <a:rPr lang="en-US"/>
            <a:t>It is not ethical for Engineer B to utilize the services provided by the XYZ Company without making an independent analysis and considering alternatives.</a:t>
          </a:r>
        </a:p>
      </dgm:t>
    </dgm:pt>
    <dgm:pt modelId="{6BCD6FD1-2587-46E5-B4CF-35FEDE637442}" type="parTrans" cxnId="{21F8B15D-5618-4014-8CF3-D5E07F24552F}">
      <dgm:prSet/>
      <dgm:spPr/>
      <dgm:t>
        <a:bodyPr/>
        <a:lstStyle/>
        <a:p>
          <a:endParaRPr lang="en-US"/>
        </a:p>
      </dgm:t>
    </dgm:pt>
    <dgm:pt modelId="{1E84CA75-1E7B-4298-8AE7-C1291A1037BC}" type="sibTrans" cxnId="{21F8B15D-5618-4014-8CF3-D5E07F24552F}">
      <dgm:prSet/>
      <dgm:spPr/>
      <dgm:t>
        <a:bodyPr/>
        <a:lstStyle/>
        <a:p>
          <a:endParaRPr lang="en-US"/>
        </a:p>
      </dgm:t>
    </dgm:pt>
    <dgm:pt modelId="{EFD9698F-C12E-4099-9AF7-DBAD32C3F552}">
      <dgm:prSet/>
      <dgm:spPr/>
      <dgm:t>
        <a:bodyPr/>
        <a:lstStyle/>
        <a:p>
          <a:r>
            <a:rPr lang="en-US"/>
            <a:t>It is not ethical for Engineer A to offer these services to Engineer B for the complete system design.</a:t>
          </a:r>
        </a:p>
      </dgm:t>
    </dgm:pt>
    <dgm:pt modelId="{B2687752-02FD-4D8F-9185-2B268AE0D626}" type="parTrans" cxnId="{EC8BBE1F-5C0D-4CD5-ABF8-04DC0C802EE7}">
      <dgm:prSet/>
      <dgm:spPr/>
      <dgm:t>
        <a:bodyPr/>
        <a:lstStyle/>
        <a:p>
          <a:endParaRPr lang="en-US"/>
        </a:p>
      </dgm:t>
    </dgm:pt>
    <dgm:pt modelId="{A93FD67F-ABFA-4DEA-8CF1-E97E4213FCA0}" type="sibTrans" cxnId="{EC8BBE1F-5C0D-4CD5-ABF8-04DC0C802EE7}">
      <dgm:prSet/>
      <dgm:spPr/>
      <dgm:t>
        <a:bodyPr/>
        <a:lstStyle/>
        <a:p>
          <a:endParaRPr lang="en-US"/>
        </a:p>
      </dgm:t>
    </dgm:pt>
    <dgm:pt modelId="{0A0E3726-6BC0-4CA5-99EB-30FDC0957189}">
      <dgm:prSet phldr="0"/>
      <dgm:spPr/>
      <dgm:t>
        <a:bodyPr/>
        <a:lstStyle/>
        <a:p>
          <a:pPr rtl="0"/>
          <a:endParaRPr lang="en-US">
            <a:latin typeface="Garamond" panose="02020404030301010803"/>
          </a:endParaRPr>
        </a:p>
      </dgm:t>
    </dgm:pt>
    <dgm:pt modelId="{FD953453-BE97-48CD-B17A-4EA7E6F00C55}" type="parTrans" cxnId="{785913A4-4A31-479A-A66E-89CFC369322C}">
      <dgm:prSet/>
      <dgm:spPr/>
    </dgm:pt>
    <dgm:pt modelId="{383455EC-58AE-4379-9B14-A94DD3976994}" type="sibTrans" cxnId="{785913A4-4A31-479A-A66E-89CFC369322C}">
      <dgm:prSet/>
      <dgm:spPr/>
    </dgm:pt>
    <dgm:pt modelId="{8B255B46-361C-4B76-8902-73E081983F49}">
      <dgm:prSet phldr="0"/>
      <dgm:spPr/>
      <dgm:t>
        <a:bodyPr/>
        <a:lstStyle/>
        <a:p>
          <a:pPr rtl="0"/>
          <a:endParaRPr lang="en-US">
            <a:latin typeface="Garamond" panose="02020404030301010803"/>
          </a:endParaRPr>
        </a:p>
      </dgm:t>
    </dgm:pt>
    <dgm:pt modelId="{67EA5AFD-BA72-467A-B249-F737959FC498}" type="parTrans" cxnId="{11214487-BA83-4B8F-B82B-108C59992E01}">
      <dgm:prSet/>
      <dgm:spPr/>
    </dgm:pt>
    <dgm:pt modelId="{924220D4-306A-43A3-AC88-EAA11CF64563}" type="sibTrans" cxnId="{11214487-BA83-4B8F-B82B-108C59992E01}">
      <dgm:prSet/>
      <dgm:spPr/>
    </dgm:pt>
    <dgm:pt modelId="{0F98ABFE-142F-49D8-8826-0CD57252C5BD}" type="pres">
      <dgm:prSet presAssocID="{202066C9-E0BB-4BA0-9A06-EA8584E7EB65}" presName="linear" presStyleCnt="0">
        <dgm:presLayoutVars>
          <dgm:animLvl val="lvl"/>
          <dgm:resizeHandles val="exact"/>
        </dgm:presLayoutVars>
      </dgm:prSet>
      <dgm:spPr/>
    </dgm:pt>
    <dgm:pt modelId="{00A0B63B-8F65-4AB9-9CB5-3269208DFDEA}" type="pres">
      <dgm:prSet presAssocID="{B65A389B-CB94-444A-8F5D-50E5233BA82C}" presName="parentText" presStyleLbl="node1" presStyleIdx="0" presStyleCnt="1">
        <dgm:presLayoutVars>
          <dgm:chMax val="0"/>
          <dgm:bulletEnabled val="1"/>
        </dgm:presLayoutVars>
      </dgm:prSet>
      <dgm:spPr/>
    </dgm:pt>
    <dgm:pt modelId="{EBCE2D49-74EB-4A93-B4D7-69D6B21DB48F}" type="pres">
      <dgm:prSet presAssocID="{B65A389B-CB94-444A-8F5D-50E5233BA82C}" presName="childText" presStyleLbl="revTx" presStyleIdx="0" presStyleCnt="1">
        <dgm:presLayoutVars>
          <dgm:bulletEnabled val="1"/>
        </dgm:presLayoutVars>
      </dgm:prSet>
      <dgm:spPr/>
    </dgm:pt>
  </dgm:ptLst>
  <dgm:cxnLst>
    <dgm:cxn modelId="{EC8BBE1F-5C0D-4CD5-ABF8-04DC0C802EE7}" srcId="{B65A389B-CB94-444A-8F5D-50E5233BA82C}" destId="{EFD9698F-C12E-4099-9AF7-DBAD32C3F552}" srcOrd="3" destOrd="0" parTransId="{B2687752-02FD-4D8F-9185-2B268AE0D626}" sibTransId="{A93FD67F-ABFA-4DEA-8CF1-E97E4213FCA0}"/>
    <dgm:cxn modelId="{0B4E5923-34A0-41D8-896A-AB7F2F7A4387}" type="presOf" srcId="{95C54A57-FD16-4A74-9202-B1B25E7DE639}" destId="{EBCE2D49-74EB-4A93-B4D7-69D6B21DB48F}" srcOrd="0" destOrd="1" presId="urn:microsoft.com/office/officeart/2005/8/layout/vList2"/>
    <dgm:cxn modelId="{3E2B072E-CFEB-4BCC-B16F-16A42C7F9D0F}" type="presOf" srcId="{202066C9-E0BB-4BA0-9A06-EA8584E7EB65}" destId="{0F98ABFE-142F-49D8-8826-0CD57252C5BD}" srcOrd="0" destOrd="0" presId="urn:microsoft.com/office/officeart/2005/8/layout/vList2"/>
    <dgm:cxn modelId="{BC73DB2E-7349-4FD0-896B-141A97F69266}" type="presOf" srcId="{8B255B46-361C-4B76-8902-73E081983F49}" destId="{EBCE2D49-74EB-4A93-B4D7-69D6B21DB48F}" srcOrd="0" destOrd="2" presId="urn:microsoft.com/office/officeart/2005/8/layout/vList2"/>
    <dgm:cxn modelId="{21F8B15D-5618-4014-8CF3-D5E07F24552F}" srcId="{B65A389B-CB94-444A-8F5D-50E5233BA82C}" destId="{95C54A57-FD16-4A74-9202-B1B25E7DE639}" srcOrd="1" destOrd="0" parTransId="{6BCD6FD1-2587-46E5-B4CF-35FEDE637442}" sibTransId="{1E84CA75-1E7B-4298-8AE7-C1291A1037BC}"/>
    <dgm:cxn modelId="{994E1070-E1D4-4A1D-84BA-F9DF095451E0}" type="presOf" srcId="{EFD9698F-C12E-4099-9AF7-DBAD32C3F552}" destId="{EBCE2D49-74EB-4A93-B4D7-69D6B21DB48F}" srcOrd="0" destOrd="3" presId="urn:microsoft.com/office/officeart/2005/8/layout/vList2"/>
    <dgm:cxn modelId="{58139959-866E-41A7-BCA7-0588DBFC3D15}" type="presOf" srcId="{0A0E3726-6BC0-4CA5-99EB-30FDC0957189}" destId="{EBCE2D49-74EB-4A93-B4D7-69D6B21DB48F}" srcOrd="0" destOrd="0" presId="urn:microsoft.com/office/officeart/2005/8/layout/vList2"/>
    <dgm:cxn modelId="{85450983-F4CD-4414-8686-6B4A10881CE0}" srcId="{202066C9-E0BB-4BA0-9A06-EA8584E7EB65}" destId="{B65A389B-CB94-444A-8F5D-50E5233BA82C}" srcOrd="0" destOrd="0" parTransId="{101B869D-8B1D-47FB-BEEA-758770C55CE1}" sibTransId="{98CDA851-A933-46EE-9238-6309BFEA62C0}"/>
    <dgm:cxn modelId="{11214487-BA83-4B8F-B82B-108C59992E01}" srcId="{B65A389B-CB94-444A-8F5D-50E5233BA82C}" destId="{8B255B46-361C-4B76-8902-73E081983F49}" srcOrd="2" destOrd="0" parTransId="{67EA5AFD-BA72-467A-B249-F737959FC498}" sibTransId="{924220D4-306A-43A3-AC88-EAA11CF64563}"/>
    <dgm:cxn modelId="{785913A4-4A31-479A-A66E-89CFC369322C}" srcId="{B65A389B-CB94-444A-8F5D-50E5233BA82C}" destId="{0A0E3726-6BC0-4CA5-99EB-30FDC0957189}" srcOrd="0" destOrd="0" parTransId="{FD953453-BE97-48CD-B17A-4EA7E6F00C55}" sibTransId="{383455EC-58AE-4379-9B14-A94DD3976994}"/>
    <dgm:cxn modelId="{EC2A5AA6-70A3-49E3-9B71-3891C845189F}" type="presOf" srcId="{B65A389B-CB94-444A-8F5D-50E5233BA82C}" destId="{00A0B63B-8F65-4AB9-9CB5-3269208DFDEA}" srcOrd="0" destOrd="0" presId="urn:microsoft.com/office/officeart/2005/8/layout/vList2"/>
    <dgm:cxn modelId="{1D759F2E-ABEF-4CF8-8547-8E7003B854CD}" type="presParOf" srcId="{0F98ABFE-142F-49D8-8826-0CD57252C5BD}" destId="{00A0B63B-8F65-4AB9-9CB5-3269208DFDEA}" srcOrd="0" destOrd="0" presId="urn:microsoft.com/office/officeart/2005/8/layout/vList2"/>
    <dgm:cxn modelId="{003FE96A-F22E-4537-997A-EC3721DD7B41}" type="presParOf" srcId="{0F98ABFE-142F-49D8-8826-0CD57252C5BD}" destId="{EBCE2D49-74EB-4A93-B4D7-69D6B21DB48F}" srcOrd="1" destOrd="0" presId="urn:microsoft.com/office/officeart/2005/8/layout/vList2"/>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55B5ED-AE21-4D29-88C8-C9739FD5105A}">
      <dsp:nvSpPr>
        <dsp:cNvPr id="0" name=""/>
        <dsp:cNvSpPr/>
      </dsp:nvSpPr>
      <dsp:spPr>
        <a:xfrm>
          <a:off x="619608" y="704888"/>
          <a:ext cx="1248660" cy="1248660"/>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8A88323-6779-4D2D-A951-180EC2296632}">
      <dsp:nvSpPr>
        <dsp:cNvPr id="0" name=""/>
        <dsp:cNvSpPr/>
      </dsp:nvSpPr>
      <dsp:spPr>
        <a:xfrm>
          <a:off x="885716" y="970996"/>
          <a:ext cx="716444" cy="71644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453F36E-9A51-4A47-8588-D7F721DF1827}">
      <dsp:nvSpPr>
        <dsp:cNvPr id="0" name=""/>
        <dsp:cNvSpPr/>
      </dsp:nvSpPr>
      <dsp:spPr>
        <a:xfrm>
          <a:off x="220446" y="2342476"/>
          <a:ext cx="2046984"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100000"/>
            </a:lnSpc>
            <a:spcBef>
              <a:spcPct val="0"/>
            </a:spcBef>
            <a:spcAft>
              <a:spcPct val="35000"/>
            </a:spcAft>
            <a:buNone/>
            <a:defRPr cap="all"/>
          </a:pPr>
          <a:r>
            <a:rPr lang="en-US" sz="2100" kern="1200"/>
            <a:t>Preamble​</a:t>
          </a:r>
        </a:p>
      </dsp:txBody>
      <dsp:txXfrm>
        <a:off x="220446" y="2342476"/>
        <a:ext cx="2046984" cy="720000"/>
      </dsp:txXfrm>
    </dsp:sp>
    <dsp:sp modelId="{3203875E-72F7-450F-A2EF-27B4AA538C99}">
      <dsp:nvSpPr>
        <dsp:cNvPr id="0" name=""/>
        <dsp:cNvSpPr/>
      </dsp:nvSpPr>
      <dsp:spPr>
        <a:xfrm>
          <a:off x="3024814" y="704888"/>
          <a:ext cx="1248660" cy="1248660"/>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3415AB8-589B-4605-94B0-1A288C7E4CA3}">
      <dsp:nvSpPr>
        <dsp:cNvPr id="0" name=""/>
        <dsp:cNvSpPr/>
      </dsp:nvSpPr>
      <dsp:spPr>
        <a:xfrm>
          <a:off x="3290922" y="970996"/>
          <a:ext cx="716444" cy="71644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4DCFF1D-4867-4EEA-A902-2FA79EFE0781}">
      <dsp:nvSpPr>
        <dsp:cNvPr id="0" name=""/>
        <dsp:cNvSpPr/>
      </dsp:nvSpPr>
      <dsp:spPr>
        <a:xfrm>
          <a:off x="2625652" y="2342476"/>
          <a:ext cx="2046984"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100000"/>
            </a:lnSpc>
            <a:spcBef>
              <a:spcPct val="0"/>
            </a:spcBef>
            <a:spcAft>
              <a:spcPct val="35000"/>
            </a:spcAft>
            <a:buNone/>
            <a:defRPr cap="all"/>
          </a:pPr>
          <a:r>
            <a:rPr lang="en-US" sz="2100" kern="1200"/>
            <a:t>Fundamental Canons​</a:t>
          </a:r>
        </a:p>
      </dsp:txBody>
      <dsp:txXfrm>
        <a:off x="2625652" y="2342476"/>
        <a:ext cx="2046984" cy="720000"/>
      </dsp:txXfrm>
    </dsp:sp>
    <dsp:sp modelId="{DA202531-DAF4-4B75-8145-8EE964693EF4}">
      <dsp:nvSpPr>
        <dsp:cNvPr id="0" name=""/>
        <dsp:cNvSpPr/>
      </dsp:nvSpPr>
      <dsp:spPr>
        <a:xfrm>
          <a:off x="5430021" y="704888"/>
          <a:ext cx="1248660" cy="1248660"/>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FAF92A2-31A4-403C-96B0-A75CE36C41F4}">
      <dsp:nvSpPr>
        <dsp:cNvPr id="0" name=""/>
        <dsp:cNvSpPr/>
      </dsp:nvSpPr>
      <dsp:spPr>
        <a:xfrm>
          <a:off x="5696129" y="970996"/>
          <a:ext cx="716444" cy="71644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E3A48C2-3C36-439E-AC0E-69FF9E3AB8F3}">
      <dsp:nvSpPr>
        <dsp:cNvPr id="0" name=""/>
        <dsp:cNvSpPr/>
      </dsp:nvSpPr>
      <dsp:spPr>
        <a:xfrm>
          <a:off x="5030859" y="2342476"/>
          <a:ext cx="2046984"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100000"/>
            </a:lnSpc>
            <a:spcBef>
              <a:spcPct val="0"/>
            </a:spcBef>
            <a:spcAft>
              <a:spcPct val="35000"/>
            </a:spcAft>
            <a:buNone/>
            <a:defRPr cap="all"/>
          </a:pPr>
          <a:r>
            <a:rPr lang="en-US" sz="2100" kern="1200"/>
            <a:t>Rules of Practice​</a:t>
          </a:r>
        </a:p>
      </dsp:txBody>
      <dsp:txXfrm>
        <a:off x="5030859" y="2342476"/>
        <a:ext cx="2046984" cy="720000"/>
      </dsp:txXfrm>
    </dsp:sp>
    <dsp:sp modelId="{2E6B2975-19AB-475F-B11A-39FF7B91ED26}">
      <dsp:nvSpPr>
        <dsp:cNvPr id="0" name=""/>
        <dsp:cNvSpPr/>
      </dsp:nvSpPr>
      <dsp:spPr>
        <a:xfrm>
          <a:off x="7835227" y="704888"/>
          <a:ext cx="1248660" cy="1248660"/>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2AE098D-D8C4-432C-AE5B-D69A817A4258}">
      <dsp:nvSpPr>
        <dsp:cNvPr id="0" name=""/>
        <dsp:cNvSpPr/>
      </dsp:nvSpPr>
      <dsp:spPr>
        <a:xfrm>
          <a:off x="8101335" y="970996"/>
          <a:ext cx="716444" cy="71644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C6DC71E-7699-4BBE-95A5-DF02F7404057}">
      <dsp:nvSpPr>
        <dsp:cNvPr id="0" name=""/>
        <dsp:cNvSpPr/>
      </dsp:nvSpPr>
      <dsp:spPr>
        <a:xfrm>
          <a:off x="7436065" y="2342476"/>
          <a:ext cx="2046984"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100000"/>
            </a:lnSpc>
            <a:spcBef>
              <a:spcPct val="0"/>
            </a:spcBef>
            <a:spcAft>
              <a:spcPct val="35000"/>
            </a:spcAft>
            <a:buNone/>
            <a:defRPr cap="all"/>
          </a:pPr>
          <a:r>
            <a:rPr lang="en-US" sz="2100" kern="1200"/>
            <a:t>Professional Obligations​</a:t>
          </a:r>
        </a:p>
      </dsp:txBody>
      <dsp:txXfrm>
        <a:off x="7436065" y="2342476"/>
        <a:ext cx="2046984"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F35C82-AC54-451D-8270-5CED6CC32722}">
      <dsp:nvSpPr>
        <dsp:cNvPr id="0" name=""/>
        <dsp:cNvSpPr/>
      </dsp:nvSpPr>
      <dsp:spPr>
        <a:xfrm>
          <a:off x="5253" y="0"/>
          <a:ext cx="10749348" cy="402435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b="1" kern="1200" dirty="0">
              <a:solidFill>
                <a:srgbClr val="0070C0"/>
              </a:solidFill>
            </a:rPr>
            <a:t>NSPE</a:t>
          </a:r>
          <a:r>
            <a:rPr lang="en-US" sz="2600" b="1" kern="1200" dirty="0">
              <a:solidFill>
                <a:schemeClr val="tx1"/>
              </a:solidFill>
            </a:rPr>
            <a:t> code uses : </a:t>
          </a:r>
          <a:endParaRPr lang="en-US" sz="2600" kern="1200" dirty="0">
            <a:solidFill>
              <a:schemeClr val="tx1"/>
            </a:solidFill>
          </a:endParaRPr>
        </a:p>
        <a:p>
          <a:pPr marL="228600" lvl="1" indent="-228600" algn="l" defTabSz="889000">
            <a:lnSpc>
              <a:spcPct val="90000"/>
            </a:lnSpc>
            <a:spcBef>
              <a:spcPct val="0"/>
            </a:spcBef>
            <a:spcAft>
              <a:spcPct val="15000"/>
            </a:spcAft>
            <a:buChar char="•"/>
          </a:pPr>
          <a:r>
            <a:rPr lang="en-US" sz="2000" kern="1200" dirty="0">
              <a:solidFill>
                <a:schemeClr val="tx1">
                  <a:lumMod val="85000"/>
                  <a:lumOff val="15000"/>
                </a:schemeClr>
              </a:solidFill>
            </a:rPr>
            <a:t>Rule </a:t>
          </a:r>
          <a:r>
            <a:rPr lang="en-US" sz="2000" b="1" kern="1200" dirty="0">
              <a:solidFill>
                <a:schemeClr val="tx1">
                  <a:lumMod val="85000"/>
                  <a:lumOff val="15000"/>
                </a:schemeClr>
              </a:solidFill>
            </a:rPr>
            <a:t>II.3.a)</a:t>
          </a:r>
          <a:r>
            <a:rPr lang="en-US" sz="2000" kern="1200" dirty="0"/>
            <a:t> Engineers shall be objective and truthful in professional reports, statements, or testimony. They shall include all relevant and pertinent information in such reports, statements, or testimony, which should bear the date indicating when it was current. </a:t>
          </a:r>
        </a:p>
        <a:p>
          <a:pPr marL="228600" lvl="1" indent="-228600" algn="l" defTabSz="889000">
            <a:lnSpc>
              <a:spcPct val="90000"/>
            </a:lnSpc>
            <a:spcBef>
              <a:spcPct val="0"/>
            </a:spcBef>
            <a:spcAft>
              <a:spcPct val="15000"/>
            </a:spcAft>
            <a:buChar char="•"/>
          </a:pPr>
          <a:endParaRPr lang="en-US" sz="2000" kern="1200" dirty="0">
            <a:latin typeface="Garamond" panose="02020404030301010803"/>
          </a:endParaRPr>
        </a:p>
        <a:p>
          <a:pPr marL="228600" lvl="1" indent="-228600" algn="l" defTabSz="889000">
            <a:lnSpc>
              <a:spcPct val="90000"/>
            </a:lnSpc>
            <a:spcBef>
              <a:spcPct val="0"/>
            </a:spcBef>
            <a:spcAft>
              <a:spcPct val="15000"/>
            </a:spcAft>
            <a:buChar char="•"/>
          </a:pPr>
          <a:r>
            <a:rPr lang="en-US" sz="2000" kern="1200" dirty="0">
              <a:solidFill>
                <a:schemeClr val="tx1">
                  <a:lumMod val="85000"/>
                  <a:lumOff val="15000"/>
                </a:schemeClr>
              </a:solidFill>
            </a:rPr>
            <a:t>Rule </a:t>
          </a:r>
          <a:r>
            <a:rPr lang="en-US" sz="2000" b="1" kern="1200" dirty="0">
              <a:solidFill>
                <a:schemeClr val="tx1">
                  <a:lumMod val="85000"/>
                  <a:lumOff val="15000"/>
                </a:schemeClr>
              </a:solidFill>
            </a:rPr>
            <a:t>II.4.a)</a:t>
          </a:r>
          <a:r>
            <a:rPr lang="en-US" sz="2000" kern="1200" dirty="0">
              <a:solidFill>
                <a:schemeClr val="tx1">
                  <a:lumMod val="85000"/>
                  <a:lumOff val="15000"/>
                </a:schemeClr>
              </a:solidFill>
            </a:rPr>
            <a:t> </a:t>
          </a:r>
          <a:r>
            <a:rPr lang="en-US" sz="2000" kern="1200" dirty="0"/>
            <a:t>Engineers shall disclose all known or potential conflicts of interest that could influence or appear to influence their judgment or the quality of their services.</a:t>
          </a:r>
        </a:p>
        <a:p>
          <a:pPr marL="228600" lvl="1" indent="-228600" algn="l" defTabSz="889000">
            <a:lnSpc>
              <a:spcPct val="90000"/>
            </a:lnSpc>
            <a:spcBef>
              <a:spcPct val="0"/>
            </a:spcBef>
            <a:spcAft>
              <a:spcPct val="15000"/>
            </a:spcAft>
            <a:buChar char="•"/>
          </a:pPr>
          <a:endParaRPr lang="en-US" sz="2000" kern="1200" dirty="0">
            <a:latin typeface="Garamond" panose="02020404030301010803"/>
          </a:endParaRPr>
        </a:p>
        <a:p>
          <a:pPr marL="228600" lvl="1" indent="-228600" algn="l" defTabSz="889000">
            <a:lnSpc>
              <a:spcPct val="90000"/>
            </a:lnSpc>
            <a:spcBef>
              <a:spcPct val="0"/>
            </a:spcBef>
            <a:spcAft>
              <a:spcPct val="15000"/>
            </a:spcAft>
            <a:buChar char="•"/>
          </a:pPr>
          <a:r>
            <a:rPr lang="en-US" sz="2000" kern="1200" dirty="0">
              <a:solidFill>
                <a:schemeClr val="tx1">
                  <a:lumMod val="85000"/>
                  <a:lumOff val="15000"/>
                </a:schemeClr>
              </a:solidFill>
            </a:rPr>
            <a:t>Rule </a:t>
          </a:r>
          <a:r>
            <a:rPr lang="en-US" sz="2000" b="1" kern="1200" dirty="0">
              <a:solidFill>
                <a:schemeClr val="tx1">
                  <a:lumMod val="85000"/>
                  <a:lumOff val="15000"/>
                </a:schemeClr>
              </a:solidFill>
            </a:rPr>
            <a:t>III.2.b)</a:t>
          </a:r>
          <a:r>
            <a:rPr lang="en-US" sz="2000" b="1" kern="1200" dirty="0"/>
            <a:t> </a:t>
          </a:r>
          <a:r>
            <a:rPr lang="en-US" sz="2000" kern="1200" dirty="0"/>
            <a:t>Engineers shall not complete, sign, or seal plans and/or specifications that are not in conformity with applicable engineering standards. If the client or employer insists on such unprofessional conduct, they shall notify the proper authorities and withdraw from further service on the project.</a:t>
          </a:r>
        </a:p>
      </dsp:txBody>
      <dsp:txXfrm>
        <a:off x="123122" y="117869"/>
        <a:ext cx="10513610" cy="378861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A0B63B-8F65-4AB9-9CB5-3269208DFDEA}">
      <dsp:nvSpPr>
        <dsp:cNvPr id="0" name=""/>
        <dsp:cNvSpPr/>
      </dsp:nvSpPr>
      <dsp:spPr>
        <a:xfrm>
          <a:off x="0" y="13804"/>
          <a:ext cx="10718103" cy="748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b="1" kern="1200"/>
            <a:t>Conclusion: </a:t>
          </a:r>
          <a:endParaRPr lang="en-US" sz="3200" kern="1200"/>
        </a:p>
      </dsp:txBody>
      <dsp:txXfrm>
        <a:off x="36553" y="50357"/>
        <a:ext cx="10644997" cy="675694"/>
      </dsp:txXfrm>
    </dsp:sp>
    <dsp:sp modelId="{EBCE2D49-74EB-4A93-B4D7-69D6B21DB48F}">
      <dsp:nvSpPr>
        <dsp:cNvPr id="0" name=""/>
        <dsp:cNvSpPr/>
      </dsp:nvSpPr>
      <dsp:spPr>
        <a:xfrm>
          <a:off x="0" y="762604"/>
          <a:ext cx="10718103" cy="22521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0300" tIns="40640" rIns="227584" bIns="40640" numCol="1" spcCol="1270" anchor="t" anchorCtr="0">
          <a:noAutofit/>
        </a:bodyPr>
        <a:lstStyle/>
        <a:p>
          <a:pPr marL="228600" lvl="1" indent="-228600" algn="l" defTabSz="1111250" rtl="0">
            <a:lnSpc>
              <a:spcPct val="90000"/>
            </a:lnSpc>
            <a:spcBef>
              <a:spcPct val="0"/>
            </a:spcBef>
            <a:spcAft>
              <a:spcPct val="20000"/>
            </a:spcAft>
            <a:buChar char="•"/>
          </a:pPr>
          <a:endParaRPr lang="en-US" sz="2500" kern="1200">
            <a:latin typeface="Garamond" panose="02020404030301010803"/>
          </a:endParaRPr>
        </a:p>
        <a:p>
          <a:pPr marL="228600" lvl="1" indent="-228600" algn="l" defTabSz="1111250">
            <a:lnSpc>
              <a:spcPct val="90000"/>
            </a:lnSpc>
            <a:spcBef>
              <a:spcPct val="0"/>
            </a:spcBef>
            <a:spcAft>
              <a:spcPct val="20000"/>
            </a:spcAft>
            <a:buChar char="•"/>
          </a:pPr>
          <a:r>
            <a:rPr lang="en-US" sz="2500" kern="1200"/>
            <a:t>It is not ethical for Engineer B to utilize the services provided by the XYZ Company without making an independent analysis and considering alternatives.</a:t>
          </a:r>
        </a:p>
        <a:p>
          <a:pPr marL="228600" lvl="1" indent="-228600" algn="l" defTabSz="1111250" rtl="0">
            <a:lnSpc>
              <a:spcPct val="90000"/>
            </a:lnSpc>
            <a:spcBef>
              <a:spcPct val="0"/>
            </a:spcBef>
            <a:spcAft>
              <a:spcPct val="20000"/>
            </a:spcAft>
            <a:buChar char="•"/>
          </a:pPr>
          <a:endParaRPr lang="en-US" sz="2500" kern="1200">
            <a:latin typeface="Garamond" panose="02020404030301010803"/>
          </a:endParaRPr>
        </a:p>
        <a:p>
          <a:pPr marL="228600" lvl="1" indent="-228600" algn="l" defTabSz="1111250">
            <a:lnSpc>
              <a:spcPct val="90000"/>
            </a:lnSpc>
            <a:spcBef>
              <a:spcPct val="0"/>
            </a:spcBef>
            <a:spcAft>
              <a:spcPct val="20000"/>
            </a:spcAft>
            <a:buChar char="•"/>
          </a:pPr>
          <a:r>
            <a:rPr lang="en-US" sz="2500" kern="1200"/>
            <a:t>It is not ethical for Engineer A to offer these services to Engineer B for the complete system design.</a:t>
          </a:r>
        </a:p>
      </dsp:txBody>
      <dsp:txXfrm>
        <a:off x="0" y="762604"/>
        <a:ext cx="10718103" cy="2252160"/>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4DB13E-F722-4ED6-BB00-556651E95281}"/>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7" name="Group 6">
            <a:extLst>
              <a:ext uri="{FF2B5EF4-FFF2-40B4-BE49-F238E27FC236}">
                <a16:creationId xmlns:a16="http://schemas.microsoft.com/office/drawing/2014/main" id="{E26428D7-C6F3-473D-A360-A3F5C3E8728C}"/>
              </a:ext>
            </a:extLst>
          </p:cNvPr>
          <p:cNvGrpSpPr/>
          <p:nvPr/>
        </p:nvGrpSpPr>
        <p:grpSpPr>
          <a:xfrm>
            <a:off x="5250180" y="1267730"/>
            <a:ext cx="1691640" cy="615934"/>
            <a:chOff x="5250180" y="1267730"/>
            <a:chExt cx="1691640" cy="615934"/>
          </a:xfrm>
        </p:grpSpPr>
        <p:cxnSp>
          <p:nvCxnSpPr>
            <p:cNvPr id="17" name="Straight Connector 16"/>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629103" y="2244830"/>
            <a:ext cx="8933796" cy="2437232"/>
          </a:xfrm>
        </p:spPr>
        <p:txBody>
          <a:bodyPr tIns="45720" bIns="45720" anchor="ctr">
            <a:normAutofit/>
          </a:bodyPr>
          <a:lstStyle>
            <a:lvl1pPr algn="ctr">
              <a:lnSpc>
                <a:spcPct val="83000"/>
              </a:lnSpc>
              <a:defRPr lang="en-US" sz="6800" b="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p>
        </p:txBody>
      </p:sp>
      <p:sp>
        <p:nvSpPr>
          <p:cNvPr id="3" name="Subtitle 2"/>
          <p:cNvSpPr>
            <a:spLocks noGrp="1"/>
          </p:cNvSpPr>
          <p:nvPr>
            <p:ph type="subTitle" idx="1"/>
          </p:nvPr>
        </p:nvSpPr>
        <p:spPr>
          <a:xfrm>
            <a:off x="1629101" y="4682062"/>
            <a:ext cx="8936846" cy="457201"/>
          </a:xfrm>
        </p:spPr>
        <p:txBody>
          <a:bodyPr>
            <a:normAutofit/>
          </a:bodyPr>
          <a:lstStyle>
            <a:lvl1pPr marL="0" indent="0" algn="ctr">
              <a:spcBef>
                <a:spcPts val="0"/>
              </a:spcBef>
              <a:buNone/>
              <a:defRPr sz="1800" spc="80" baseline="0">
                <a:solidFill>
                  <a:schemeClr val="tx1">
                    <a:lumMod val="95000"/>
                    <a:lumOff val="5000"/>
                  </a:schemeClr>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0" name="Date Placeholder 19"/>
          <p:cNvSpPr>
            <a:spLocks noGrp="1"/>
          </p:cNvSpPr>
          <p:nvPr>
            <p:ph type="dt" sz="half" idx="10"/>
          </p:nvPr>
        </p:nvSpPr>
        <p:spPr>
          <a:xfrm>
            <a:off x="5318760" y="1341256"/>
            <a:ext cx="1554480" cy="485546"/>
          </a:xfrm>
        </p:spPr>
        <p:txBody>
          <a:bodyPr/>
          <a:lstStyle>
            <a:lvl1pPr algn="ctr">
              <a:defRPr sz="1300" spc="0" baseline="0">
                <a:solidFill>
                  <a:srgbClr val="FFFFFF"/>
                </a:solidFill>
                <a:latin typeface="+mn-lt"/>
              </a:defRPr>
            </a:lvl1pPr>
          </a:lstStyle>
          <a:p>
            <a:fld id="{EA0C0817-A112-4847-8014-A94B7D2A4EA3}" type="datetime1">
              <a:rPr lang="en-US" smtClean="0"/>
              <a:t>02-Jul-22</a:t>
            </a:fld>
            <a:endParaRPr lang="en-US"/>
          </a:p>
        </p:txBody>
      </p:sp>
      <p:sp>
        <p:nvSpPr>
          <p:cNvPr id="21" name="Footer Placeholder 20"/>
          <p:cNvSpPr>
            <a:spLocks noGrp="1"/>
          </p:cNvSpPr>
          <p:nvPr>
            <p:ph type="ftr" sz="quarter" idx="11"/>
          </p:nvPr>
        </p:nvSpPr>
        <p:spPr>
          <a:xfrm>
            <a:off x="1629100" y="5177408"/>
            <a:ext cx="5730295" cy="228600"/>
          </a:xfrm>
        </p:spPr>
        <p:txBody>
          <a:bodyPr/>
          <a:lstStyle>
            <a:lvl1pPr algn="l">
              <a:defRPr>
                <a:solidFill>
                  <a:schemeClr val="tx1">
                    <a:lumMod val="85000"/>
                    <a:lumOff val="15000"/>
                  </a:schemeClr>
                </a:solidFill>
              </a:defRPr>
            </a:lvl1pPr>
          </a:lstStyle>
          <a:p>
            <a:endParaRPr lang="en-US"/>
          </a:p>
        </p:txBody>
      </p:sp>
      <p:sp>
        <p:nvSpPr>
          <p:cNvPr id="22" name="Slide Number Placeholder 21"/>
          <p:cNvSpPr>
            <a:spLocks noGrp="1"/>
          </p:cNvSpPr>
          <p:nvPr>
            <p:ph type="sldNum" sz="quarter" idx="12"/>
          </p:nvPr>
        </p:nvSpPr>
        <p:spPr>
          <a:xfrm>
            <a:off x="8606920" y="5177408"/>
            <a:ext cx="1955980"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a:p>
        </p:txBody>
      </p:sp>
    </p:spTree>
    <p:extLst>
      <p:ext uri="{BB962C8B-B14F-4D97-AF65-F5344CB8AC3E}">
        <p14:creationId xmlns:p14="http://schemas.microsoft.com/office/powerpoint/2010/main" val="42938033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34F40B7-36AB-4376-BE14-EF7004D79BB9}" type="datetime1">
              <a:rPr lang="en-US" smtClean="0"/>
              <a:t>02-Jul-22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4938243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1600" y="762000"/>
            <a:ext cx="2362200" cy="52578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762000"/>
            <a:ext cx="8077200" cy="5257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F87CAB8-DCAE-46A5-AADA-B3FAD11A54E0}" type="datetime1">
              <a:rPr lang="en-US" smtClean="0"/>
              <a:t>02-Jul-22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24979773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332B432-ACDA-4023-A761-2BAB76577B62}" type="datetime1">
              <a:rPr lang="en-US" smtClean="0"/>
              <a:t>02-Jul-22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42305880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A4A1889-E37C-4EC3-9E41-9DAD221CF389}"/>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3" name="Rectangle 22"/>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29156" y="2275165"/>
            <a:ext cx="8933688" cy="2406895"/>
          </a:xfrm>
        </p:spPr>
        <p:txBody>
          <a:bodyPr anchor="ctr">
            <a:normAutofit/>
          </a:bodyPr>
          <a:lstStyle>
            <a:lvl1pPr algn="ctr">
              <a:lnSpc>
                <a:spcPct val="83000"/>
              </a:lnSpc>
              <a:defRPr lang="en-US" sz="680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p>
        </p:txBody>
      </p:sp>
      <p:grpSp>
        <p:nvGrpSpPr>
          <p:cNvPr id="16" name="Group 15">
            <a:extLst>
              <a:ext uri="{FF2B5EF4-FFF2-40B4-BE49-F238E27FC236}">
                <a16:creationId xmlns:a16="http://schemas.microsoft.com/office/drawing/2014/main" id="{1683EB04-C23E-490C-A1A6-030CF79D23C8}"/>
              </a:ext>
            </a:extLst>
          </p:cNvPr>
          <p:cNvGrpSpPr/>
          <p:nvPr/>
        </p:nvGrpSpPr>
        <p:grpSpPr>
          <a:xfrm>
            <a:off x="5250180" y="1267730"/>
            <a:ext cx="1691640" cy="615934"/>
            <a:chOff x="5250180" y="1267730"/>
            <a:chExt cx="1691640" cy="615934"/>
          </a:xfrm>
        </p:grpSpPr>
        <p:cxnSp>
          <p:nvCxnSpPr>
            <p:cNvPr id="17" name="Straight Connector 16">
              <a:extLst>
                <a:ext uri="{FF2B5EF4-FFF2-40B4-BE49-F238E27FC236}">
                  <a16:creationId xmlns:a16="http://schemas.microsoft.com/office/drawing/2014/main" id="{F8A84C03-E1CA-4A4E-81D6-9BB0C335B7A0}"/>
                </a:ext>
              </a:extLst>
            </p:cNvPr>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A26FB5A-D5D1-4DAB-AC43-7F51A7F2D197}"/>
                </a:ext>
              </a:extLst>
            </p:cNvPr>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9303F14-E560-4C02-94F4-B4695FE26813}"/>
                </a:ext>
              </a:extLst>
            </p:cNvPr>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3" name="Text Placeholder 2"/>
          <p:cNvSpPr>
            <a:spLocks noGrp="1"/>
          </p:cNvSpPr>
          <p:nvPr>
            <p:ph type="body" idx="1"/>
          </p:nvPr>
        </p:nvSpPr>
        <p:spPr>
          <a:xfrm>
            <a:off x="1629156" y="4682062"/>
            <a:ext cx="8939784" cy="457200"/>
          </a:xfrm>
        </p:spPr>
        <p:txBody>
          <a:bodyPr anchor="t">
            <a:normAutofit/>
          </a:bodyPr>
          <a:lstStyle>
            <a:lvl1pPr marL="0" indent="0" algn="ctr">
              <a:buNone/>
              <a:tabLst>
                <a:tab pos="2633663" algn="l"/>
              </a:tabLst>
              <a:defRPr sz="1800">
                <a:solidFill>
                  <a:schemeClr val="tx1">
                    <a:lumMod val="95000"/>
                    <a:lumOff val="5000"/>
                  </a:schemeClr>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318760" y="1344502"/>
            <a:ext cx="1554480" cy="498781"/>
          </a:xfrm>
        </p:spPr>
        <p:txBody>
          <a:bodyPr/>
          <a:lstStyle>
            <a:lvl1pPr algn="ctr">
              <a:defRPr lang="en-US" sz="1300" kern="1200" spc="0" baseline="0">
                <a:solidFill>
                  <a:srgbClr val="FFFFFF"/>
                </a:solidFill>
                <a:latin typeface="+mn-lt"/>
                <a:ea typeface="+mn-ea"/>
                <a:cs typeface="+mn-cs"/>
              </a:defRPr>
            </a:lvl1pPr>
          </a:lstStyle>
          <a:p>
            <a:fld id="{D9C646AA-F36E-4540-911D-FFFC0A0EF24A}" type="datetime1">
              <a:rPr lang="en-US" smtClean="0"/>
              <a:t>02-Jul-22</a:t>
            </a:fld>
            <a:endParaRPr lang="en-US"/>
          </a:p>
        </p:txBody>
      </p:sp>
      <p:sp>
        <p:nvSpPr>
          <p:cNvPr id="5" name="Footer Placeholder 4"/>
          <p:cNvSpPr>
            <a:spLocks noGrp="1"/>
          </p:cNvSpPr>
          <p:nvPr>
            <p:ph type="ftr" sz="quarter" idx="11"/>
          </p:nvPr>
        </p:nvSpPr>
        <p:spPr>
          <a:xfrm>
            <a:off x="1629157" y="5177408"/>
            <a:ext cx="5660134" cy="228600"/>
          </a:xfrm>
        </p:spPr>
        <p:txBody>
          <a:bodyPr/>
          <a:lstStyle>
            <a:lvl1pPr algn="l">
              <a:defRPr>
                <a:solidFill>
                  <a:schemeClr val="tx1">
                    <a:lumMod val="85000"/>
                    <a:lumOff val="15000"/>
                  </a:schemeClr>
                </a:solidFill>
              </a:defRPr>
            </a:lvl1pPr>
          </a:lstStyle>
          <a:p>
            <a:endParaRPr lang="en-US"/>
          </a:p>
        </p:txBody>
      </p:sp>
      <p:sp>
        <p:nvSpPr>
          <p:cNvPr id="6" name="Slide Number Placeholder 5"/>
          <p:cNvSpPr>
            <a:spLocks noGrp="1"/>
          </p:cNvSpPr>
          <p:nvPr>
            <p:ph type="sldNum" sz="quarter" idx="12"/>
          </p:nvPr>
        </p:nvSpPr>
        <p:spPr>
          <a:xfrm>
            <a:off x="8604504" y="5177408"/>
            <a:ext cx="1958339"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a:p>
        </p:txBody>
      </p:sp>
    </p:spTree>
    <p:extLst>
      <p:ext uri="{BB962C8B-B14F-4D97-AF65-F5344CB8AC3E}">
        <p14:creationId xmlns:p14="http://schemas.microsoft.com/office/powerpoint/2010/main" val="32867359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06680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46176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9186D26-FA5F-4637-B602-B7C2DC34CFD4}" type="datetime1">
              <a:rPr lang="en-US" smtClean="0"/>
              <a:t>02-Jul-22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8011007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1069848" y="2074334"/>
            <a:ext cx="4663440" cy="640080"/>
          </a:xfrm>
        </p:spPr>
        <p:txBody>
          <a:bodyPr anchor="ctr">
            <a:normAutofit/>
          </a:bodyPr>
          <a:lstStyle>
            <a:lvl1pPr marL="0" indent="0" algn="l">
              <a:spcBef>
                <a:spcPts val="0"/>
              </a:spcBef>
              <a:buNone/>
              <a:defRPr sz="1900" b="1" i="0">
                <a:solidFill>
                  <a:schemeClr val="tx1"/>
                </a:solidFill>
                <a:latin typeface="+mn-lt"/>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92472"/>
            <a:ext cx="4663440" cy="3163825"/>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58712" y="2074334"/>
            <a:ext cx="4663440" cy="640080"/>
          </a:xfrm>
        </p:spPr>
        <p:txBody>
          <a:bodyPr anchor="ctr">
            <a:normAutofit/>
          </a:bodyPr>
          <a:lstStyle>
            <a:lvl1pPr marL="0" indent="0" algn="l">
              <a:spcBef>
                <a:spcPts val="0"/>
              </a:spcBef>
              <a:buNone/>
              <a:defRPr sz="1900" b="1">
                <a:solidFill>
                  <a:schemeClr val="tx1"/>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58712" y="2792471"/>
            <a:ext cx="4663440" cy="3164509"/>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A7F15D8-96D1-4781-BC50-CA8A088B2FE4}" type="datetime1">
              <a:rPr lang="en-US" smtClean="0"/>
              <a:t>02-Jul-22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34168219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F9A96C99-B8F8-4528-BD05-0E16E943DC09}" type="datetime1">
              <a:rPr lang="en-US" smtClean="0"/>
              <a:t>02-Jul-22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13344653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636942-C211-4B28-8DBD-C953E00AF71B}" type="datetime1">
              <a:rPr lang="en-US" smtClean="0"/>
              <a:t>02-Jul-22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24785112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5E1BBF9-8BEF-4353-BA68-30AAF9EBD8D8}"/>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5B941C21-2A5D-4912-AB06-1BB0C0EB6AE1}"/>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58200" y="607392"/>
            <a:ext cx="3161963" cy="1645920"/>
          </a:xfrm>
        </p:spPr>
        <p:txBody>
          <a:bodyPr anchor="b">
            <a:normAutofit/>
          </a:bodyPr>
          <a:lstStyle>
            <a:lvl1pPr algn="l" defTabSz="914400" rtl="0" eaLnBrk="1" latinLnBrk="0" hangingPunct="1">
              <a:lnSpc>
                <a:spcPct val="100000"/>
              </a:lnSpc>
              <a:spcBef>
                <a:spcPct val="0"/>
              </a:spcBef>
              <a:buNone/>
              <a:defRPr lang="en-US" sz="3200" b="0" kern="1200" cap="none" spc="0" baseline="0" dirty="0">
                <a:solidFill>
                  <a:schemeClr val="tx1"/>
                </a:solidFill>
                <a:effectLst/>
                <a:latin typeface="+mj-lt"/>
                <a:ea typeface="+mn-ea"/>
                <a:cs typeface="+mn-cs"/>
              </a:defRPr>
            </a:lvl1pPr>
          </a:lstStyle>
          <a:p>
            <a:r>
              <a:rPr lang="en-US"/>
              <a:t>Click to edit Master title style</a:t>
            </a:r>
          </a:p>
        </p:txBody>
      </p:sp>
      <p:sp>
        <p:nvSpPr>
          <p:cNvPr id="3" name="Content Placeholder 2"/>
          <p:cNvSpPr>
            <a:spLocks noGrp="1"/>
          </p:cNvSpPr>
          <p:nvPr>
            <p:ph idx="1"/>
          </p:nvPr>
        </p:nvSpPr>
        <p:spPr>
          <a:xfrm>
            <a:off x="685800" y="609600"/>
            <a:ext cx="6858000" cy="5334000"/>
          </a:xfrm>
        </p:spPr>
        <p:txBody>
          <a:bodyPr/>
          <a:lstStyle>
            <a:lvl1pPr>
              <a:defRPr sz="19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458200" y="2336800"/>
            <a:ext cx="3161963" cy="3606800"/>
          </a:xfrm>
        </p:spPr>
        <p:txBody>
          <a:bodyPr>
            <a:normAutofit/>
          </a:bodyPr>
          <a:lstStyle>
            <a:lvl1pPr marL="0" indent="0">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a:xfrm>
            <a:off x="5588000" y="6035040"/>
            <a:ext cx="1955800" cy="365760"/>
          </a:xfrm>
        </p:spPr>
        <p:txBody>
          <a:bodyPr/>
          <a:lstStyle>
            <a:lvl1pPr>
              <a:defRPr>
                <a:solidFill>
                  <a:schemeClr val="tx1">
                    <a:lumMod val="85000"/>
                    <a:lumOff val="15000"/>
                  </a:schemeClr>
                </a:solidFill>
              </a:defRPr>
            </a:lvl1pPr>
          </a:lstStyle>
          <a:p>
            <a:fld id="{7E8D12A6-918A-48BD-8CB9-CA713993B0EA}" type="datetime1">
              <a:rPr lang="en-US" smtClean="0"/>
              <a:t>02-Jul-22</a:t>
            </a:fld>
            <a:endParaRPr lang="en-US"/>
          </a:p>
        </p:txBody>
      </p:sp>
      <p:sp>
        <p:nvSpPr>
          <p:cNvPr id="9" name="Footer Placeholder 8"/>
          <p:cNvSpPr>
            <a:spLocks noGrp="1"/>
          </p:cNvSpPr>
          <p:nvPr>
            <p:ph type="ftr" sz="quarter" idx="11"/>
          </p:nvPr>
        </p:nvSpPr>
        <p:spPr>
          <a:xfrm>
            <a:off x="685801" y="6035040"/>
            <a:ext cx="4584700" cy="365760"/>
          </a:xfrm>
        </p:spPr>
        <p:txBody>
          <a:bodyPr/>
          <a:lstStyle>
            <a:lvl1pPr algn="l">
              <a:defRPr/>
            </a:lvl1pPr>
          </a:lstStyle>
          <a:p>
            <a:endParaRPr lang="en-US"/>
          </a:p>
        </p:txBody>
      </p:sp>
      <p:sp>
        <p:nvSpPr>
          <p:cNvPr id="11" name="Slide Number Placeholder 10"/>
          <p:cNvSpPr>
            <a:spLocks noGrp="1"/>
          </p:cNvSpPr>
          <p:nvPr>
            <p:ph type="sldNum" sz="quarter" idx="12"/>
          </p:nvPr>
        </p:nvSpPr>
        <p:spPr>
          <a:xfrm>
            <a:off x="10396728" y="6035040"/>
            <a:ext cx="1223435" cy="36576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a:p>
        </p:txBody>
      </p:sp>
    </p:spTree>
    <p:extLst>
      <p:ext uri="{BB962C8B-B14F-4D97-AF65-F5344CB8AC3E}">
        <p14:creationId xmlns:p14="http://schemas.microsoft.com/office/powerpoint/2010/main" val="14821403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687CA98-D9C7-497F-A1DA-7D22F8753BCE}"/>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228599" y="237744"/>
            <a:ext cx="7696201" cy="6382512"/>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5" name="Date Placeholder 4"/>
          <p:cNvSpPr>
            <a:spLocks noGrp="1"/>
          </p:cNvSpPr>
          <p:nvPr>
            <p:ph type="dt" sz="half" idx="10"/>
          </p:nvPr>
        </p:nvSpPr>
        <p:spPr>
          <a:xfrm>
            <a:off x="5662337" y="6035040"/>
            <a:ext cx="2071963" cy="365760"/>
          </a:xfrm>
        </p:spPr>
        <p:txBody>
          <a:bodyPr/>
          <a:lstStyle>
            <a:lvl1pPr>
              <a:defRPr b="1">
                <a:solidFill>
                  <a:srgbClr val="FFFFFF"/>
                </a:solidFill>
                <a:effectLst>
                  <a:outerShdw blurRad="19050" dist="6350" dir="2700000" algn="tl" rotWithShape="0">
                    <a:prstClr val="black">
                      <a:alpha val="40000"/>
                    </a:prstClr>
                  </a:outerShdw>
                </a:effectLst>
              </a:defRPr>
            </a:lvl1pPr>
          </a:lstStyle>
          <a:p>
            <a:fld id="{E778CE86-875F-4587-BCF6-FA054AFC0D53}" type="datetime1">
              <a:rPr lang="en-US" smtClean="0"/>
              <a:pPr/>
              <a:t>02-Jul-22</a:t>
            </a:fld>
            <a:endParaRPr lang="en-US"/>
          </a:p>
        </p:txBody>
      </p:sp>
      <p:sp>
        <p:nvSpPr>
          <p:cNvPr id="6" name="Footer Placeholder 5"/>
          <p:cNvSpPr>
            <a:spLocks noGrp="1"/>
          </p:cNvSpPr>
          <p:nvPr>
            <p:ph type="ftr" sz="quarter" idx="11"/>
          </p:nvPr>
        </p:nvSpPr>
        <p:spPr>
          <a:xfrm>
            <a:off x="612648" y="6035040"/>
            <a:ext cx="4588002" cy="365760"/>
          </a:xfrm>
        </p:spPr>
        <p:txBody>
          <a:bodyPr/>
          <a:lstStyle>
            <a:lvl1pPr marL="0" algn="r" defTabSz="914400" rtl="0" eaLnBrk="1" latinLnBrk="0" hangingPunct="1">
              <a:defRPr lang="en-US" sz="1000" b="1" kern="1200" dirty="0">
                <a:solidFill>
                  <a:srgbClr val="FFFFFF"/>
                </a:solidFill>
                <a:effectLst>
                  <a:outerShdw blurRad="19050" dist="6350" dir="2700000" algn="tl" rotWithShape="0">
                    <a:prstClr val="black">
                      <a:alpha val="40000"/>
                    </a:prstClr>
                  </a:outerShdw>
                </a:effectLst>
                <a:latin typeface="+mn-lt"/>
                <a:ea typeface="+mn-ea"/>
                <a:cs typeface="+mn-cs"/>
              </a:defRPr>
            </a:lvl1pPr>
          </a:lstStyle>
          <a:p>
            <a:pPr algn="l"/>
            <a:endParaRPr lang="en-US"/>
          </a:p>
        </p:txBody>
      </p:sp>
      <p:sp>
        <p:nvSpPr>
          <p:cNvPr id="7" name="Slide Number Placeholder 6"/>
          <p:cNvSpPr>
            <a:spLocks noGrp="1"/>
          </p:cNvSpPr>
          <p:nvPr>
            <p:ph type="sldNum" sz="quarter" idx="12"/>
          </p:nvPr>
        </p:nvSpPr>
        <p:spPr>
          <a:xfrm>
            <a:off x="10396728" y="6035040"/>
            <a:ext cx="1225296" cy="365760"/>
          </a:xfrm>
        </p:spPr>
        <p:txBody>
          <a:bodyPr/>
          <a:lstStyle/>
          <a:p>
            <a:fld id="{34B7E4EF-A1BD-40F4-AB7B-04F084DD991D}" type="slidenum">
              <a:rPr lang="en-US" smtClean="0"/>
              <a:t>‹#›</a:t>
            </a:fld>
            <a:endParaRPr lang="en-US"/>
          </a:p>
        </p:txBody>
      </p:sp>
      <p:sp>
        <p:nvSpPr>
          <p:cNvPr id="12" name="Rectangle 11">
            <a:extLst>
              <a:ext uri="{FF2B5EF4-FFF2-40B4-BE49-F238E27FC236}">
                <a16:creationId xmlns:a16="http://schemas.microsoft.com/office/drawing/2014/main" id="{F8B3D8CC-BB13-41A5-8F34-B8E84A4F9534}"/>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77250" y="603504"/>
            <a:ext cx="3144774" cy="1645920"/>
          </a:xfrm>
        </p:spPr>
        <p:txBody>
          <a:bodyPr anchor="b">
            <a:noAutofit/>
          </a:bodyPr>
          <a:lstStyle>
            <a:lvl1pPr algn="l">
              <a:lnSpc>
                <a:spcPct val="100000"/>
              </a:lnSpc>
              <a:defRPr sz="3200" b="0">
                <a:solidFill>
                  <a:schemeClr val="tx1"/>
                </a:solidFill>
                <a:latin typeface="+mj-lt"/>
              </a:defRPr>
            </a:lvl1pPr>
          </a:lstStyle>
          <a:p>
            <a:r>
              <a:rPr lang="en-US"/>
              <a:t>Click to edit Master title style</a:t>
            </a:r>
          </a:p>
        </p:txBody>
      </p:sp>
      <p:sp>
        <p:nvSpPr>
          <p:cNvPr id="4" name="Text Placeholder 3"/>
          <p:cNvSpPr>
            <a:spLocks noGrp="1"/>
          </p:cNvSpPr>
          <p:nvPr>
            <p:ph type="body" sz="half" idx="2"/>
          </p:nvPr>
        </p:nvSpPr>
        <p:spPr>
          <a:xfrm>
            <a:off x="8477250" y="2386584"/>
            <a:ext cx="3144774" cy="3511296"/>
          </a:xfrm>
        </p:spPr>
        <p:txBody>
          <a:bodyPr>
            <a:normAutofit/>
          </a:bodyPr>
          <a:lstStyle>
            <a:lvl1pPr marL="0" indent="0" algn="l">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1146926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94681D-2A4C-4A8D-B9B5-31D440D0328D}"/>
              </a:ext>
            </a:extLst>
          </p:cNvPr>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8" name="Rectangle 7"/>
          <p:cNvSpPr/>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1066800" y="2103120"/>
            <a:ext cx="10058400" cy="384962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256794" y="6035040"/>
            <a:ext cx="2893045" cy="365760"/>
          </a:xfrm>
          <a:prstGeom prst="rect">
            <a:avLst/>
          </a:prstGeom>
        </p:spPr>
        <p:txBody>
          <a:bodyPr vert="horz" lIns="91440" tIns="45720" rIns="91440" bIns="45720" rtlCol="0" anchor="b"/>
          <a:lstStyle>
            <a:lvl1pPr algn="r">
              <a:defRPr sz="1000">
                <a:solidFill>
                  <a:schemeClr val="tx1">
                    <a:lumMod val="75000"/>
                    <a:lumOff val="25000"/>
                  </a:schemeClr>
                </a:solidFill>
              </a:defRPr>
            </a:lvl1pPr>
          </a:lstStyle>
          <a:p>
            <a:fld id="{F6FA2B21-3FCD-4721-B95C-427943F61125}" type="datetime1">
              <a:rPr lang="en-US" smtClean="0"/>
              <a:t>02-Jul-22</a:t>
            </a:fld>
            <a:endParaRPr lang="en-US"/>
          </a:p>
        </p:txBody>
      </p:sp>
      <p:sp>
        <p:nvSpPr>
          <p:cNvPr id="5" name="Footer Placeholder 4"/>
          <p:cNvSpPr>
            <a:spLocks noGrp="1"/>
          </p:cNvSpPr>
          <p:nvPr>
            <p:ph type="ftr" sz="quarter" idx="3"/>
          </p:nvPr>
        </p:nvSpPr>
        <p:spPr>
          <a:xfrm>
            <a:off x="1066800" y="6035040"/>
            <a:ext cx="5816600" cy="365760"/>
          </a:xfrm>
          <a:prstGeom prst="rect">
            <a:avLst/>
          </a:prstGeom>
        </p:spPr>
        <p:txBody>
          <a:bodyPr vert="horz" lIns="91440" tIns="45720" rIns="91440" bIns="45720" rtlCol="0" anchor="b"/>
          <a:lstStyle>
            <a:lvl1pPr algn="l">
              <a:defRPr sz="1000">
                <a:solidFill>
                  <a:schemeClr val="tx1">
                    <a:lumMod val="85000"/>
                    <a:lumOff val="15000"/>
                  </a:schemeClr>
                </a:solidFill>
              </a:defRPr>
            </a:lvl1pPr>
          </a:lstStyle>
          <a:p>
            <a:endParaRPr lang="en-US"/>
          </a:p>
        </p:txBody>
      </p:sp>
      <p:sp>
        <p:nvSpPr>
          <p:cNvPr id="6" name="Slide Number Placeholder 5"/>
          <p:cNvSpPr>
            <a:spLocks noGrp="1"/>
          </p:cNvSpPr>
          <p:nvPr>
            <p:ph type="sldNum" sz="quarter" idx="4"/>
          </p:nvPr>
        </p:nvSpPr>
        <p:spPr>
          <a:xfrm>
            <a:off x="10287000" y="6035040"/>
            <a:ext cx="838200" cy="365760"/>
          </a:xfrm>
          <a:prstGeom prst="rect">
            <a:avLst/>
          </a:prstGeom>
        </p:spPr>
        <p:txBody>
          <a:bodyPr vert="horz" lIns="91440" tIns="45720" rIns="91440" bIns="45720" rtlCol="0" anchor="b"/>
          <a:lstStyle>
            <a:lvl1pPr algn="r">
              <a:defRPr sz="1000">
                <a:solidFill>
                  <a:schemeClr val="tx1">
                    <a:lumMod val="75000"/>
                    <a:lumOff val="25000"/>
                  </a:schemeClr>
                </a:solidFill>
              </a:defRPr>
            </a:lvl1pPr>
          </a:lstStyle>
          <a:p>
            <a:fld id="{34B7E4EF-A1BD-40F4-AB7B-04F084DD991D}" type="slidenum">
              <a:rPr lang="en-US" smtClean="0"/>
              <a:t>‹#›</a:t>
            </a:fld>
            <a:endParaRPr lang="en-US"/>
          </a:p>
        </p:txBody>
      </p:sp>
    </p:spTree>
    <p:extLst>
      <p:ext uri="{BB962C8B-B14F-4D97-AF65-F5344CB8AC3E}">
        <p14:creationId xmlns:p14="http://schemas.microsoft.com/office/powerpoint/2010/main" val="3055971117"/>
      </p:ext>
    </p:extLst>
  </p:cSld>
  <p:clrMap bg1="lt1" tx1="dk1" bg2="lt2" tx2="dk2" accent1="accent1" accent2="accent2" accent3="accent3" accent4="accent4" accent5="accent5" accent6="accent6" hlink="hlink" folHlink="folHlink"/>
  <p:sldLayoutIdLst>
    <p:sldLayoutId id="2147483858" r:id="rId1"/>
    <p:sldLayoutId id="2147483859" r:id="rId2"/>
    <p:sldLayoutId id="2147483860" r:id="rId3"/>
    <p:sldLayoutId id="2147483861" r:id="rId4"/>
    <p:sldLayoutId id="2147483851" r:id="rId5"/>
    <p:sldLayoutId id="2147483857" r:id="rId6"/>
    <p:sldLayoutId id="2147483852" r:id="rId7"/>
    <p:sldLayoutId id="2147483853" r:id="rId8"/>
    <p:sldLayoutId id="2147483854" r:id="rId9"/>
    <p:sldLayoutId id="2147483855" r:id="rId10"/>
    <p:sldLayoutId id="2147483856" r:id="rId11"/>
  </p:sldLayoutIdLst>
  <p:hf sldNum="0" hdr="0" ftr="0" dt="0"/>
  <p:txStyles>
    <p:titleStyle>
      <a:lvl1pPr algn="l" defTabSz="914400" rtl="0" eaLnBrk="1" latinLnBrk="0" hangingPunct="1">
        <a:lnSpc>
          <a:spcPct val="90000"/>
        </a:lnSpc>
        <a:spcBef>
          <a:spcPct val="0"/>
        </a:spcBef>
        <a:buNone/>
        <a:defRPr lang="en-US" sz="4800" kern="1200" cap="none" spc="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2.xml"/><Relationship Id="rId5" Type="http://schemas.openxmlformats.org/officeDocument/2006/relationships/image" Target="../media/image29.svg"/><Relationship Id="rId4" Type="http://schemas.openxmlformats.org/officeDocument/2006/relationships/image" Target="../media/image28.png"/></Relationships>
</file>

<file path=ppt/slides/_rels/slide12.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Layout" Target="../slideLayouts/slideLayout2.xml"/><Relationship Id="rId5" Type="http://schemas.openxmlformats.org/officeDocument/2006/relationships/image" Target="../media/image37.svg"/><Relationship Id="rId4" Type="http://schemas.openxmlformats.org/officeDocument/2006/relationships/image" Target="../media/image36.png"/></Relationships>
</file>

<file path=ppt/slides/_rels/slide15.xml.rels><?xml version="1.0" encoding="UTF-8" standalone="yes"?>
<Relationships xmlns="http://schemas.openxmlformats.org/package/2006/relationships"><Relationship Id="rId3" Type="http://schemas.openxmlformats.org/officeDocument/2006/relationships/image" Target="../media/image39.svg"/><Relationship Id="rId7" Type="http://schemas.openxmlformats.org/officeDocument/2006/relationships/image" Target="../media/image43.svg"/><Relationship Id="rId2"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svg"/><Relationship Id="rId4" Type="http://schemas.openxmlformats.org/officeDocument/2006/relationships/image" Target="../media/image40.png"/></Relationships>
</file>

<file path=ppt/slides/_rels/slide16.xml.rels><?xml version="1.0" encoding="UTF-8" standalone="yes"?>
<Relationships xmlns="http://schemas.openxmlformats.org/package/2006/relationships"><Relationship Id="rId3" Type="http://schemas.openxmlformats.org/officeDocument/2006/relationships/image" Target="../media/image45.svg"/><Relationship Id="rId2" Type="http://schemas.openxmlformats.org/officeDocument/2006/relationships/image" Target="../media/image44.png"/><Relationship Id="rId1" Type="http://schemas.openxmlformats.org/officeDocument/2006/relationships/slideLayout" Target="../slideLayouts/slideLayout2.xml"/><Relationship Id="rId5" Type="http://schemas.openxmlformats.org/officeDocument/2006/relationships/image" Target="../media/image47.svg"/><Relationship Id="rId4" Type="http://schemas.openxmlformats.org/officeDocument/2006/relationships/image" Target="../media/image46.png"/></Relationships>
</file>

<file path=ppt/slides/_rels/slide17.xml.rels><?xml version="1.0" encoding="UTF-8" standalone="yes"?>
<Relationships xmlns="http://schemas.openxmlformats.org/package/2006/relationships"><Relationship Id="rId3" Type="http://schemas.openxmlformats.org/officeDocument/2006/relationships/image" Target="../media/image49.svg"/><Relationship Id="rId2" Type="http://schemas.openxmlformats.org/officeDocument/2006/relationships/image" Target="../media/image48.png"/><Relationship Id="rId1" Type="http://schemas.openxmlformats.org/officeDocument/2006/relationships/slideLayout" Target="../slideLayouts/slideLayout2.xml"/><Relationship Id="rId5" Type="http://schemas.openxmlformats.org/officeDocument/2006/relationships/image" Target="../media/image51.svg"/><Relationship Id="rId4" Type="http://schemas.openxmlformats.org/officeDocument/2006/relationships/image" Target="../media/image50.png"/></Relationships>
</file>

<file path=ppt/slides/_rels/slide18.xml.rels><?xml version="1.0" encoding="UTF-8" standalone="yes"?>
<Relationships xmlns="http://schemas.openxmlformats.org/package/2006/relationships"><Relationship Id="rId3" Type="http://schemas.openxmlformats.org/officeDocument/2006/relationships/image" Target="../media/image53.sv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Layout" Target="../slideLayouts/slideLayout2.xml"/><Relationship Id="rId5" Type="http://schemas.openxmlformats.org/officeDocument/2006/relationships/image" Target="../media/image55.svg"/><Relationship Id="rId4" Type="http://schemas.openxmlformats.org/officeDocument/2006/relationships/image" Target="../media/image54.png"/></Relationships>
</file>

<file path=ppt/slides/_rels/slide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3.xml"/><Relationship Id="rId5" Type="http://schemas.openxmlformats.org/officeDocument/2006/relationships/image" Target="../media/image8.svg"/><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image" Target="../media/image57.sv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59.svg"/><Relationship Id="rId2" Type="http://schemas.openxmlformats.org/officeDocument/2006/relationships/image" Target="../media/image58.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59.svg"/><Relationship Id="rId7" Type="http://schemas.openxmlformats.org/officeDocument/2006/relationships/diagramColors" Target="../diagrams/colors2.xml"/><Relationship Id="rId2" Type="http://schemas.openxmlformats.org/officeDocument/2006/relationships/image" Target="../media/image58.png"/><Relationship Id="rId1" Type="http://schemas.openxmlformats.org/officeDocument/2006/relationships/slideLayout" Target="../slideLayouts/slideLayout3.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23.xml.rels><?xml version="1.0" encoding="UTF-8" standalone="yes"?>
<Relationships xmlns="http://schemas.openxmlformats.org/package/2006/relationships"><Relationship Id="rId8" Type="http://schemas.openxmlformats.org/officeDocument/2006/relationships/diagramQuickStyle" Target="../diagrams/quickStyle3.xml"/><Relationship Id="rId3" Type="http://schemas.openxmlformats.org/officeDocument/2006/relationships/image" Target="../media/image59.svg"/><Relationship Id="rId7" Type="http://schemas.openxmlformats.org/officeDocument/2006/relationships/diagramLayout" Target="../diagrams/layout3.xml"/><Relationship Id="rId2" Type="http://schemas.openxmlformats.org/officeDocument/2006/relationships/image" Target="../media/image58.png"/><Relationship Id="rId1" Type="http://schemas.openxmlformats.org/officeDocument/2006/relationships/slideLayout" Target="../slideLayouts/slideLayout3.xml"/><Relationship Id="rId6" Type="http://schemas.openxmlformats.org/officeDocument/2006/relationships/diagramData" Target="../diagrams/data3.xml"/><Relationship Id="rId5" Type="http://schemas.openxmlformats.org/officeDocument/2006/relationships/image" Target="../media/image25.svg"/><Relationship Id="rId10" Type="http://schemas.microsoft.com/office/2007/relationships/diagramDrawing" Target="../diagrams/drawing3.xml"/><Relationship Id="rId4" Type="http://schemas.openxmlformats.org/officeDocument/2006/relationships/image" Target="../media/image24.png"/><Relationship Id="rId9" Type="http://schemas.openxmlformats.org/officeDocument/2006/relationships/diagramColors" Target="../diagrams/colors3.xml"/></Relationships>
</file>

<file path=ppt/slides/_rels/slide24.xml.rels><?xml version="1.0" encoding="UTF-8" standalone="yes"?>
<Relationships xmlns="http://schemas.openxmlformats.org/package/2006/relationships"><Relationship Id="rId3" Type="http://schemas.openxmlformats.org/officeDocument/2006/relationships/image" Target="../media/image61.svg"/><Relationship Id="rId7" Type="http://schemas.openxmlformats.org/officeDocument/2006/relationships/image" Target="../media/image64.svg"/><Relationship Id="rId2" Type="http://schemas.openxmlformats.org/officeDocument/2006/relationships/image" Target="../media/image60.png"/><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hyperlink" Target="http://www.npse.org" TargetMode="External"/><Relationship Id="rId4" Type="http://schemas.openxmlformats.org/officeDocument/2006/relationships/image" Target="../media/image62.png"/></Relationships>
</file>

<file path=ppt/slides/_rels/slide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3.svg"/><Relationship Id="rId7" Type="http://schemas.openxmlformats.org/officeDocument/2006/relationships/diagramColors" Target="../diagrams/colors1.xml"/><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6.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2.xml"/><Relationship Id="rId5" Type="http://schemas.openxmlformats.org/officeDocument/2006/relationships/image" Target="../media/image27.svg"/><Relationship Id="rId4" Type="http://schemas.openxmlformats.org/officeDocument/2006/relationships/image" Target="../media/image26.png"/></Relationships>
</file>

<file path=ppt/slides/_rels/slide9.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 name="Rectangle 80">
            <a:extLst>
              <a:ext uri="{FF2B5EF4-FFF2-40B4-BE49-F238E27FC236}">
                <a16:creationId xmlns:a16="http://schemas.microsoft.com/office/drawing/2014/main" id="{18D8845F-30A4-4D73-83CB-ABA691F5A9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7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a:extLst>
              <a:ext uri="{FF2B5EF4-FFF2-40B4-BE49-F238E27FC236}">
                <a16:creationId xmlns:a16="http://schemas.microsoft.com/office/drawing/2014/main" id="{1DAC2350-FA6C-4B24-9A17-926C160E8C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3190" y="457200"/>
            <a:ext cx="11281609" cy="5943603"/>
          </a:xfrm>
          <a:prstGeom prst="rect">
            <a:avLst/>
          </a:prstGeom>
          <a:solidFill>
            <a:srgbClr val="FFFFFF"/>
          </a:solidFill>
          <a:ln w="6350" cap="flat" cmpd="sng" algn="ctr">
            <a:noFill/>
            <a:prstDash val="solid"/>
          </a:ln>
          <a:effectLst>
            <a:outerShdw blurRad="50800" algn="ctr" rotWithShape="0">
              <a:prstClr val="black">
                <a:alpha val="66000"/>
              </a:prstClr>
            </a:outerShdw>
            <a:softEdge rad="0"/>
          </a:effectLst>
        </p:spPr>
      </p:sp>
      <p:sp>
        <p:nvSpPr>
          <p:cNvPr id="85" name="Rectangle 84">
            <a:extLst>
              <a:ext uri="{FF2B5EF4-FFF2-40B4-BE49-F238E27FC236}">
                <a16:creationId xmlns:a16="http://schemas.microsoft.com/office/drawing/2014/main" id="{2A637C44-0146-4C54-A1A1-57BC8E6C3C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6738" y="621793"/>
            <a:ext cx="10954512" cy="5614416"/>
          </a:xfrm>
          <a:prstGeom prst="rect">
            <a:avLst/>
          </a:prstGeom>
          <a:solidFill>
            <a:schemeClr val="bg1">
              <a:lumMod val="75000"/>
              <a:lumOff val="25000"/>
            </a:schemeClr>
          </a:solidFill>
          <a:ln w="6350" cap="sq" cmpd="sng" algn="ctr">
            <a:solidFill>
              <a:schemeClr val="tx1">
                <a:lumMod val="75000"/>
                <a:lumOff val="25000"/>
              </a:schemeClr>
            </a:solidFill>
            <a:prstDash val="solid"/>
            <a:miter lim="800000"/>
          </a:ln>
          <a:effectLst/>
        </p:spPr>
      </p:sp>
      <p:sp>
        <p:nvSpPr>
          <p:cNvPr id="2" name="Title 1"/>
          <p:cNvSpPr>
            <a:spLocks noGrp="1"/>
          </p:cNvSpPr>
          <p:nvPr>
            <p:ph type="ctrTitle"/>
          </p:nvPr>
        </p:nvSpPr>
        <p:spPr>
          <a:xfrm>
            <a:off x="1179422" y="3965451"/>
            <a:ext cx="9732773" cy="1465112"/>
          </a:xfrm>
        </p:spPr>
        <p:txBody>
          <a:bodyPr>
            <a:normAutofit/>
          </a:bodyPr>
          <a:lstStyle/>
          <a:p>
            <a:r>
              <a:rPr lang="en-US" sz="6400" b="1">
                <a:latin typeface="Georgia Pro"/>
              </a:rPr>
              <a:t>CODE OF ETHICS</a:t>
            </a:r>
          </a:p>
        </p:txBody>
      </p:sp>
      <p:sp>
        <p:nvSpPr>
          <p:cNvPr id="87" name="Rectangle 86">
            <a:extLst>
              <a:ext uri="{FF2B5EF4-FFF2-40B4-BE49-F238E27FC236}">
                <a16:creationId xmlns:a16="http://schemas.microsoft.com/office/drawing/2014/main" id="{6AB310E7-DE5C-4964-8CBB-E87A22B5BD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446824"/>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89" name="Straight Connector 88">
            <a:extLst>
              <a:ext uri="{FF2B5EF4-FFF2-40B4-BE49-F238E27FC236}">
                <a16:creationId xmlns:a16="http://schemas.microsoft.com/office/drawing/2014/main" id="{BC6D0BA2-2FCA-496D-A55A-C56A7B3E09D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EA158404-99A1-4EB0-B63C-8744C273AC0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941820"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B1848EA8-FE52-4762-AE9B-5D1DD4C3362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1092118"/>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pic>
        <p:nvPicPr>
          <p:cNvPr id="5" name="Picture 5" descr="Logo&#10;&#10;Description automatically generated">
            <a:extLst>
              <a:ext uri="{FF2B5EF4-FFF2-40B4-BE49-F238E27FC236}">
                <a16:creationId xmlns:a16="http://schemas.microsoft.com/office/drawing/2014/main" id="{A9CEB313-0D47-9196-6621-236A9D527079}"/>
              </a:ext>
            </a:extLst>
          </p:cNvPr>
          <p:cNvPicPr>
            <a:picLocks noChangeAspect="1"/>
          </p:cNvPicPr>
          <p:nvPr/>
        </p:nvPicPr>
        <p:blipFill>
          <a:blip r:embed="rId2"/>
          <a:stretch>
            <a:fillRect/>
          </a:stretch>
        </p:blipFill>
        <p:spPr>
          <a:xfrm>
            <a:off x="1501223" y="1395172"/>
            <a:ext cx="4304287" cy="2216708"/>
          </a:xfrm>
          <a:prstGeom prst="rect">
            <a:avLst/>
          </a:prstGeom>
        </p:spPr>
      </p:pic>
      <p:pic>
        <p:nvPicPr>
          <p:cNvPr id="48" name="Picture 3">
            <a:extLst>
              <a:ext uri="{FF2B5EF4-FFF2-40B4-BE49-F238E27FC236}">
                <a16:creationId xmlns:a16="http://schemas.microsoft.com/office/drawing/2014/main" id="{B5A0CE52-1E5A-4D24-B4FC-83BB90F9D343}"/>
              </a:ext>
            </a:extLst>
          </p:cNvPr>
          <p:cNvPicPr>
            <a:picLocks noChangeAspect="1"/>
          </p:cNvPicPr>
          <p:nvPr/>
        </p:nvPicPr>
        <p:blipFill rotWithShape="1">
          <a:blip r:embed="rId3"/>
          <a:srcRect t="5602" b="6850"/>
          <a:stretch/>
        </p:blipFill>
        <p:spPr>
          <a:xfrm>
            <a:off x="6529673" y="1395173"/>
            <a:ext cx="3940841" cy="2216708"/>
          </a:xfrm>
          <a:prstGeom prst="rect">
            <a:avLst/>
          </a:prstGeom>
        </p:spPr>
      </p:pic>
      <p:pic>
        <p:nvPicPr>
          <p:cNvPr id="6" name="Picture 6">
            <a:extLst>
              <a:ext uri="{FF2B5EF4-FFF2-40B4-BE49-F238E27FC236}">
                <a16:creationId xmlns:a16="http://schemas.microsoft.com/office/drawing/2014/main" id="{EA5B5B26-1698-C2EC-28B9-CFCBB2BCA8C3}"/>
              </a:ext>
            </a:extLst>
          </p:cNvPr>
          <p:cNvPicPr>
            <a:picLocks noChangeAspect="1"/>
          </p:cNvPicPr>
          <p:nvPr/>
        </p:nvPicPr>
        <p:blipFill rotWithShape="1">
          <a:blip r:embed="rId4"/>
          <a:srcRect l="6132" t="32394" r="4717" b="30047"/>
          <a:stretch/>
        </p:blipFill>
        <p:spPr>
          <a:xfrm>
            <a:off x="9600288" y="670114"/>
            <a:ext cx="1971289" cy="835846"/>
          </a:xfrm>
          <a:prstGeom prst="rect">
            <a:avLst/>
          </a:prstGeom>
        </p:spPr>
      </p:pic>
      <p:sp>
        <p:nvSpPr>
          <p:cNvPr id="7" name="Subtitle 2">
            <a:extLst>
              <a:ext uri="{FF2B5EF4-FFF2-40B4-BE49-F238E27FC236}">
                <a16:creationId xmlns:a16="http://schemas.microsoft.com/office/drawing/2014/main" id="{6D20A090-82F3-8DE3-B258-FFCDA98D81DB}"/>
              </a:ext>
            </a:extLst>
          </p:cNvPr>
          <p:cNvSpPr>
            <a:spLocks noGrp="1"/>
          </p:cNvSpPr>
          <p:nvPr/>
        </p:nvSpPr>
        <p:spPr>
          <a:xfrm>
            <a:off x="1649978" y="5329240"/>
            <a:ext cx="8936846" cy="457201"/>
          </a:xfrm>
          <a:prstGeom prst="rect">
            <a:avLst/>
          </a:prstGeom>
        </p:spPr>
        <p:txBody>
          <a:bodyPr vert="horz" lIns="91440" tIns="45720" rIns="91440" bIns="45720" rtlCol="0" anchor="t">
            <a:noAutofit/>
          </a:bodyPr>
          <a:lstStyle>
            <a:lvl1pPr marL="0" indent="0" algn="ctr" defTabSz="914400" rtl="0" eaLnBrk="1" latinLnBrk="0" hangingPunct="1">
              <a:lnSpc>
                <a:spcPct val="100000"/>
              </a:lnSpc>
              <a:spcBef>
                <a:spcPts val="0"/>
              </a:spcBef>
              <a:spcAft>
                <a:spcPts val="0"/>
              </a:spcAft>
              <a:buClr>
                <a:schemeClr val="tx1">
                  <a:lumMod val="85000"/>
                  <a:lumOff val="15000"/>
                </a:schemeClr>
              </a:buClr>
              <a:buFont typeface="Garamond" pitchFamily="18" charset="0"/>
              <a:buNone/>
              <a:defRPr sz="1800" kern="1200" spc="80" baseline="0">
                <a:solidFill>
                  <a:schemeClr val="tx1">
                    <a:lumMod val="95000"/>
                    <a:lumOff val="5000"/>
                  </a:schemeClr>
                </a:solidFill>
                <a:latin typeface="+mn-lt"/>
                <a:ea typeface="+mn-ea"/>
                <a:cs typeface="+mn-cs"/>
              </a:defRPr>
            </a:lvl1pPr>
            <a:lvl2pPr marL="4572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2pPr>
            <a:lvl3pPr marL="9144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3pPr>
            <a:lvl4pPr marL="13716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4pPr>
            <a:lvl5pPr marL="18288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5pPr>
            <a:lvl6pPr marL="22860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6pPr>
            <a:lvl7pPr marL="27432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7pPr>
            <a:lvl8pPr marL="32004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8pPr>
            <a:lvl9pPr marL="36576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9pPr>
          </a:lstStyle>
          <a:p>
            <a:r>
              <a:rPr lang="en-US" sz="3000" b="1">
                <a:latin typeface="Consolas"/>
              </a:rPr>
              <a:t>GROUP NO : 01</a:t>
            </a:r>
            <a:endParaRPr lang="en-US"/>
          </a:p>
        </p:txBody>
      </p:sp>
    </p:spTree>
    <p:extLst>
      <p:ext uri="{BB962C8B-B14F-4D97-AF65-F5344CB8AC3E}">
        <p14:creationId xmlns:p14="http://schemas.microsoft.com/office/powerpoint/2010/main" val="128632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7A8BFE-4F6B-51F8-9049-D072257CFBF7}"/>
              </a:ext>
            </a:extLst>
          </p:cNvPr>
          <p:cNvSpPr>
            <a:spLocks noGrp="1"/>
          </p:cNvSpPr>
          <p:nvPr>
            <p:ph type="title"/>
          </p:nvPr>
        </p:nvSpPr>
        <p:spPr>
          <a:xfrm>
            <a:off x="1066801" y="600841"/>
            <a:ext cx="10235853" cy="1371600"/>
          </a:xfrm>
        </p:spPr>
        <p:txBody>
          <a:bodyPr>
            <a:normAutofit/>
          </a:bodyPr>
          <a:lstStyle/>
          <a:p>
            <a:pPr>
              <a:lnSpc>
                <a:spcPct val="100000"/>
              </a:lnSpc>
              <a:spcBef>
                <a:spcPts val="0"/>
              </a:spcBef>
            </a:pPr>
            <a:r>
              <a:rPr lang="en-US" sz="4400">
                <a:ea typeface="+mj-lt"/>
                <a:cs typeface="+mj-lt"/>
              </a:rPr>
              <a:t>II.</a:t>
            </a:r>
            <a:r>
              <a:rPr lang="en-US" sz="4400" b="1">
                <a:ea typeface="+mj-lt"/>
                <a:cs typeface="+mj-lt"/>
              </a:rPr>
              <a:t>  RULES OF PRACTICE</a:t>
            </a:r>
          </a:p>
        </p:txBody>
      </p:sp>
      <p:sp>
        <p:nvSpPr>
          <p:cNvPr id="4" name="Content Placeholder 3">
            <a:extLst>
              <a:ext uri="{FF2B5EF4-FFF2-40B4-BE49-F238E27FC236}">
                <a16:creationId xmlns:a16="http://schemas.microsoft.com/office/drawing/2014/main" id="{A57B70DC-806C-14D8-88D9-1E1BF5269240}"/>
              </a:ext>
            </a:extLst>
          </p:cNvPr>
          <p:cNvSpPr>
            <a:spLocks noGrp="1"/>
          </p:cNvSpPr>
          <p:nvPr>
            <p:ph idx="1"/>
          </p:nvPr>
        </p:nvSpPr>
        <p:spPr>
          <a:xfrm>
            <a:off x="868471" y="2468464"/>
            <a:ext cx="10726454" cy="3630416"/>
          </a:xfrm>
        </p:spPr>
        <p:txBody>
          <a:bodyPr vert="horz" lIns="91440" tIns="45720" rIns="91440" bIns="45720" rtlCol="0" anchor="ctr">
            <a:noAutofit/>
          </a:bodyPr>
          <a:lstStyle/>
          <a:p>
            <a:pPr marL="0" indent="0" algn="just">
              <a:buClr>
                <a:srgbClr val="262626"/>
              </a:buClr>
              <a:buNone/>
            </a:pPr>
            <a:endParaRPr lang="en-US" sz="1850">
              <a:latin typeface="Garamond"/>
              <a:cs typeface="Times New Roman"/>
            </a:endParaRPr>
          </a:p>
          <a:p>
            <a:pPr marL="342900" indent="-342900" algn="just">
              <a:buClr>
                <a:srgbClr val="262626"/>
              </a:buClr>
              <a:buAutoNum type="alphaLcParenR"/>
            </a:pPr>
            <a:r>
              <a:rPr lang="en-US" sz="1850">
                <a:latin typeface="Garamond"/>
                <a:cs typeface="Times New Roman"/>
              </a:rPr>
              <a:t>Engineers </a:t>
            </a:r>
            <a:r>
              <a:rPr lang="en-US" sz="1850">
                <a:ea typeface="+mn-lt"/>
                <a:cs typeface="Times New Roman"/>
              </a:rPr>
              <a:t>shall disclose all known or potential conflicts of interest that could influence or appear to influence their judgment or the quality of their services.</a:t>
            </a:r>
          </a:p>
          <a:p>
            <a:pPr marL="342900" indent="-342900" algn="just">
              <a:buClr>
                <a:srgbClr val="262626"/>
              </a:buClr>
              <a:buAutoNum type="alphaLcParenR"/>
            </a:pPr>
            <a:r>
              <a:rPr lang="en-US" sz="1850">
                <a:ea typeface="+mn-lt"/>
                <a:cs typeface="Times New Roman"/>
              </a:rPr>
              <a:t>Engineers shall not accept compensation, financial or otherwise, from more than one party for services on the same project, or for services pertaining to the same project, unless the circumstances are fully disclosed and agreed to by all interested parties.</a:t>
            </a:r>
          </a:p>
          <a:p>
            <a:pPr marL="342900" indent="-342900" algn="just">
              <a:buClr>
                <a:srgbClr val="262626"/>
              </a:buClr>
              <a:buAutoNum type="alphaLcParenR"/>
            </a:pPr>
            <a:r>
              <a:rPr lang="en-US" sz="1850">
                <a:ea typeface="+mn-lt"/>
                <a:cs typeface="Times New Roman"/>
              </a:rPr>
              <a:t>Engineers shall not solicit or accept financial or other valuable consideration, directly or indirectly, from outside agents in connection with the work for which they are responsible.</a:t>
            </a:r>
          </a:p>
          <a:p>
            <a:pPr marL="342900" indent="-342900" algn="just">
              <a:buClr>
                <a:srgbClr val="262626"/>
              </a:buClr>
              <a:buAutoNum type="alphaLcParenR"/>
            </a:pPr>
            <a:r>
              <a:rPr lang="en-US" sz="1850">
                <a:ea typeface="+mn-lt"/>
                <a:cs typeface="Times New Roman"/>
              </a:rPr>
              <a:t>Engineers in public service as members, advisors, or employees of a governmental or quasi-governmental body or department shall not participate in decisions with respect to services solicited or provided by them or their organizations in private or public engineering practice.</a:t>
            </a:r>
          </a:p>
          <a:p>
            <a:pPr marL="342900" indent="-342900" algn="just">
              <a:buClr>
                <a:srgbClr val="262626"/>
              </a:buClr>
              <a:buAutoNum type="alphaLcParenR"/>
            </a:pPr>
            <a:r>
              <a:rPr lang="en-US" sz="1850"/>
              <a:t>Engineers shall not solicit or accept a contract from a governmental body on which a principal or officer of their organization serves as a member.</a:t>
            </a:r>
          </a:p>
        </p:txBody>
      </p:sp>
      <p:sp>
        <p:nvSpPr>
          <p:cNvPr id="6" name="Title 1">
            <a:extLst>
              <a:ext uri="{FF2B5EF4-FFF2-40B4-BE49-F238E27FC236}">
                <a16:creationId xmlns:a16="http://schemas.microsoft.com/office/drawing/2014/main" id="{7176D739-1E95-6C65-26B2-9DB20AC936EB}"/>
              </a:ext>
            </a:extLst>
          </p:cNvPr>
          <p:cNvSpPr txBox="1">
            <a:spLocks/>
          </p:cNvSpPr>
          <p:nvPr/>
        </p:nvSpPr>
        <p:spPr>
          <a:xfrm>
            <a:off x="478080" y="1567433"/>
            <a:ext cx="11311001" cy="113151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US" sz="4800" kern="1200" cap="none" spc="0" baseline="0" dirty="0">
                <a:solidFill>
                  <a:schemeClr val="tx1">
                    <a:lumMod val="85000"/>
                    <a:lumOff val="15000"/>
                  </a:schemeClr>
                </a:solidFill>
                <a:effectLst/>
                <a:latin typeface="+mj-lt"/>
                <a:ea typeface="+mn-ea"/>
                <a:cs typeface="+mn-cs"/>
              </a:defRPr>
            </a:lvl1pPr>
          </a:lstStyle>
          <a:p>
            <a:pPr>
              <a:lnSpc>
                <a:spcPct val="100000"/>
              </a:lnSpc>
              <a:spcBef>
                <a:spcPts val="0"/>
              </a:spcBef>
            </a:pPr>
            <a:r>
              <a:rPr lang="en-US" sz="2600" b="1">
                <a:ea typeface="+mj-lt"/>
                <a:cs typeface="+mj-lt"/>
              </a:rPr>
              <a:t>4.  </a:t>
            </a:r>
            <a:r>
              <a:rPr lang="en-US" sz="2350" i="1">
                <a:latin typeface="Congenial"/>
                <a:ea typeface="+mj-lt"/>
                <a:cs typeface="+mj-lt"/>
              </a:rPr>
              <a:t>Engineers shall act for each employer or client as faithful agents or trustees.</a:t>
            </a:r>
          </a:p>
        </p:txBody>
      </p:sp>
      <p:pic>
        <p:nvPicPr>
          <p:cNvPr id="7" name="Graphic 7" descr="A flower">
            <a:extLst>
              <a:ext uri="{FF2B5EF4-FFF2-40B4-BE49-F238E27FC236}">
                <a16:creationId xmlns:a16="http://schemas.microsoft.com/office/drawing/2014/main" id="{2085C6AB-4D49-900C-92F5-59417AA6291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02084" y="-756635"/>
            <a:ext cx="3219718" cy="2994339"/>
          </a:xfrm>
          <a:prstGeom prst="rect">
            <a:avLst/>
          </a:prstGeom>
        </p:spPr>
      </p:pic>
    </p:spTree>
    <p:extLst>
      <p:ext uri="{BB962C8B-B14F-4D97-AF65-F5344CB8AC3E}">
        <p14:creationId xmlns:p14="http://schemas.microsoft.com/office/powerpoint/2010/main" val="5538700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7A8BFE-4F6B-51F8-9049-D072257CFBF7}"/>
              </a:ext>
            </a:extLst>
          </p:cNvPr>
          <p:cNvSpPr>
            <a:spLocks noGrp="1"/>
          </p:cNvSpPr>
          <p:nvPr>
            <p:ph type="title"/>
          </p:nvPr>
        </p:nvSpPr>
        <p:spPr>
          <a:xfrm>
            <a:off x="1066801" y="600841"/>
            <a:ext cx="10235853" cy="1371600"/>
          </a:xfrm>
        </p:spPr>
        <p:txBody>
          <a:bodyPr>
            <a:normAutofit/>
          </a:bodyPr>
          <a:lstStyle/>
          <a:p>
            <a:pPr>
              <a:lnSpc>
                <a:spcPct val="100000"/>
              </a:lnSpc>
              <a:spcBef>
                <a:spcPts val="0"/>
              </a:spcBef>
            </a:pPr>
            <a:r>
              <a:rPr lang="en-US" sz="4400">
                <a:ea typeface="+mj-lt"/>
                <a:cs typeface="+mj-lt"/>
              </a:rPr>
              <a:t>II.</a:t>
            </a:r>
            <a:r>
              <a:rPr lang="en-US" sz="4400" b="1">
                <a:ea typeface="+mj-lt"/>
                <a:cs typeface="+mj-lt"/>
              </a:rPr>
              <a:t>  RULES OF PRACTICE</a:t>
            </a:r>
          </a:p>
        </p:txBody>
      </p:sp>
      <p:sp>
        <p:nvSpPr>
          <p:cNvPr id="4" name="Content Placeholder 3">
            <a:extLst>
              <a:ext uri="{FF2B5EF4-FFF2-40B4-BE49-F238E27FC236}">
                <a16:creationId xmlns:a16="http://schemas.microsoft.com/office/drawing/2014/main" id="{A57B70DC-806C-14D8-88D9-1E1BF5269240}"/>
              </a:ext>
            </a:extLst>
          </p:cNvPr>
          <p:cNvSpPr>
            <a:spLocks noGrp="1"/>
          </p:cNvSpPr>
          <p:nvPr>
            <p:ph idx="1"/>
          </p:nvPr>
        </p:nvSpPr>
        <p:spPr>
          <a:xfrm>
            <a:off x="1479629" y="2421711"/>
            <a:ext cx="4468147" cy="3959005"/>
          </a:xfrm>
        </p:spPr>
        <p:txBody>
          <a:bodyPr vert="horz" lIns="91440" tIns="45720" rIns="91440" bIns="45720" rtlCol="0" anchor="ctr">
            <a:noAutofit/>
          </a:bodyPr>
          <a:lstStyle/>
          <a:p>
            <a:pPr marL="342900" indent="-342900" algn="just">
              <a:buClr>
                <a:srgbClr val="262626"/>
              </a:buClr>
              <a:buAutoNum type="alphaLcParenR"/>
            </a:pPr>
            <a:r>
              <a:rPr lang="en-US" sz="1900">
                <a:latin typeface="Garamond"/>
                <a:cs typeface="Times New Roman"/>
              </a:rPr>
              <a:t>Engineers</a:t>
            </a:r>
            <a:r>
              <a:rPr lang="en-US" sz="1900">
                <a:ea typeface="+mn-lt"/>
                <a:cs typeface="+mn-lt"/>
              </a:rPr>
              <a:t> shall not falsify their qualifications or permit misrepresentation of their or their associates’ qualifications. They shall not misrepresent their responsibility in or for the subject matter of prior assignments. Brochures or other presentations incident to the solicitation of employment shall not mispresent pertinent facts concerning employers, employees, associates, joint ventures, or past accomplishments. </a:t>
            </a:r>
            <a:endParaRPr lang="en-US" sz="1900">
              <a:ea typeface="+mn-lt"/>
              <a:cs typeface="Times New Roman"/>
            </a:endParaRPr>
          </a:p>
        </p:txBody>
      </p:sp>
      <p:sp>
        <p:nvSpPr>
          <p:cNvPr id="6" name="Title 1">
            <a:extLst>
              <a:ext uri="{FF2B5EF4-FFF2-40B4-BE49-F238E27FC236}">
                <a16:creationId xmlns:a16="http://schemas.microsoft.com/office/drawing/2014/main" id="{7176D739-1E95-6C65-26B2-9DB20AC936EB}"/>
              </a:ext>
            </a:extLst>
          </p:cNvPr>
          <p:cNvSpPr txBox="1">
            <a:spLocks/>
          </p:cNvSpPr>
          <p:nvPr/>
        </p:nvSpPr>
        <p:spPr>
          <a:xfrm>
            <a:off x="478080" y="1567433"/>
            <a:ext cx="11457138" cy="123590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US" sz="4800" kern="1200" cap="none" spc="0" baseline="0" dirty="0">
                <a:solidFill>
                  <a:schemeClr val="tx1">
                    <a:lumMod val="85000"/>
                    <a:lumOff val="15000"/>
                  </a:schemeClr>
                </a:solidFill>
                <a:effectLst/>
                <a:latin typeface="+mj-lt"/>
                <a:ea typeface="+mn-ea"/>
                <a:cs typeface="+mn-cs"/>
              </a:defRPr>
            </a:lvl1pPr>
          </a:lstStyle>
          <a:p>
            <a:pPr>
              <a:lnSpc>
                <a:spcPct val="100000"/>
              </a:lnSpc>
              <a:spcBef>
                <a:spcPts val="0"/>
              </a:spcBef>
            </a:pPr>
            <a:r>
              <a:rPr lang="en-US" sz="2600" b="1">
                <a:ea typeface="+mj-lt"/>
                <a:cs typeface="+mj-lt"/>
              </a:rPr>
              <a:t>5.  </a:t>
            </a:r>
            <a:r>
              <a:rPr lang="en-US" sz="2500" i="1">
                <a:latin typeface="Congenial"/>
                <a:ea typeface="+mj-lt"/>
                <a:cs typeface="+mj-lt"/>
              </a:rPr>
              <a:t>Engineers shall avoid deceptive acts.</a:t>
            </a:r>
          </a:p>
        </p:txBody>
      </p:sp>
      <p:pic>
        <p:nvPicPr>
          <p:cNvPr id="7" name="Graphic 7" descr="A flower">
            <a:extLst>
              <a:ext uri="{FF2B5EF4-FFF2-40B4-BE49-F238E27FC236}">
                <a16:creationId xmlns:a16="http://schemas.microsoft.com/office/drawing/2014/main" id="{2085C6AB-4D49-900C-92F5-59417AA6291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02084" y="-756635"/>
            <a:ext cx="3219718" cy="2994339"/>
          </a:xfrm>
          <a:prstGeom prst="rect">
            <a:avLst/>
          </a:prstGeom>
        </p:spPr>
      </p:pic>
      <p:sp>
        <p:nvSpPr>
          <p:cNvPr id="3" name="Content Placeholder 3">
            <a:extLst>
              <a:ext uri="{FF2B5EF4-FFF2-40B4-BE49-F238E27FC236}">
                <a16:creationId xmlns:a16="http://schemas.microsoft.com/office/drawing/2014/main" id="{D4290E9E-CCE1-7804-C2D3-816A7A316D22}"/>
              </a:ext>
            </a:extLst>
          </p:cNvPr>
          <p:cNvSpPr>
            <a:spLocks noGrp="1"/>
          </p:cNvSpPr>
          <p:nvPr/>
        </p:nvSpPr>
        <p:spPr>
          <a:xfrm>
            <a:off x="6296415" y="2583284"/>
            <a:ext cx="5267194" cy="3442528"/>
          </a:xfrm>
          <a:prstGeom prst="rect">
            <a:avLst/>
          </a:prstGeom>
        </p:spPr>
        <p:txBody>
          <a:bodyPr vert="horz" lIns="91440" tIns="45720" rIns="91440" bIns="45720" rtlCol="0" anchor="ctr">
            <a:no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0" indent="0" algn="just">
              <a:buClr>
                <a:srgbClr val="262626"/>
              </a:buClr>
              <a:buNone/>
            </a:pPr>
            <a:endParaRPr lang="en-US" sz="1850">
              <a:solidFill>
                <a:schemeClr val="bg1"/>
              </a:solidFill>
              <a:ea typeface="+mn-lt"/>
              <a:cs typeface="Times New Roman"/>
            </a:endParaRPr>
          </a:p>
          <a:p>
            <a:pPr marL="457200" indent="-457200" algn="just">
              <a:buClr>
                <a:srgbClr val="262626"/>
              </a:buClr>
              <a:buFont typeface="+mj-lt"/>
              <a:buAutoNum type="alphaLcParenR" startAt="2"/>
            </a:pPr>
            <a:r>
              <a:rPr lang="en-US" sz="1900">
                <a:ea typeface="+mn-lt"/>
                <a:cs typeface="+mn-lt"/>
              </a:rPr>
              <a:t>Engineers shall not offer, give, solicit, or receive, either directly or indirectly, any contribution to influence the award of a contract by public authority, or which may be reasonably construed by the people as having the effect or intent of influencing the awarding of a contract. They shall not offer any gift or other valuable consideration in order to secure work. They shall not pay a commission, percentage, or brokerage fee in order to secure work, except to a bona fide employee or bona fide established commercial or marketing agencies retained by them.</a:t>
            </a:r>
            <a:endParaRPr lang="en-US" sz="1900">
              <a:latin typeface="Garamond"/>
              <a:cs typeface="Times New Roman"/>
            </a:endParaRPr>
          </a:p>
        </p:txBody>
      </p:sp>
      <p:pic>
        <p:nvPicPr>
          <p:cNvPr id="5" name="Graphic 7" descr="Ringing alarm clock">
            <a:extLst>
              <a:ext uri="{FF2B5EF4-FFF2-40B4-BE49-F238E27FC236}">
                <a16:creationId xmlns:a16="http://schemas.microsoft.com/office/drawing/2014/main" id="{D191E334-3C35-54E9-DF72-8800B34F214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18121" y="5014912"/>
            <a:ext cx="1209675" cy="1400175"/>
          </a:xfrm>
          <a:prstGeom prst="rect">
            <a:avLst/>
          </a:prstGeom>
        </p:spPr>
      </p:pic>
    </p:spTree>
    <p:extLst>
      <p:ext uri="{BB962C8B-B14F-4D97-AF65-F5344CB8AC3E}">
        <p14:creationId xmlns:p14="http://schemas.microsoft.com/office/powerpoint/2010/main" val="2153101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p:tgtEl>
                                          <p:spTgt spid="3"/>
                                        </p:tgtEl>
                                        <p:attrNameLst>
                                          <p:attrName>ppt_y</p:attrName>
                                        </p:attrNameLst>
                                      </p:cBhvr>
                                      <p:tavLst>
                                        <p:tav tm="0">
                                          <p:val>
                                            <p:strVal val="#ppt_y+#ppt_h*1.125000"/>
                                          </p:val>
                                        </p:tav>
                                        <p:tav tm="100000">
                                          <p:val>
                                            <p:strVal val="#ppt_y"/>
                                          </p:val>
                                        </p:tav>
                                      </p:tavLst>
                                    </p:anim>
                                    <p:animEffect transition="in" filter="wipe(up)">
                                      <p:cBhvr>
                                        <p:cTn id="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7A8BFE-4F6B-51F8-9049-D072257CFBF7}"/>
              </a:ext>
            </a:extLst>
          </p:cNvPr>
          <p:cNvSpPr>
            <a:spLocks noGrp="1"/>
          </p:cNvSpPr>
          <p:nvPr>
            <p:ph type="title"/>
          </p:nvPr>
        </p:nvSpPr>
        <p:spPr>
          <a:xfrm>
            <a:off x="1066801" y="600841"/>
            <a:ext cx="10235853" cy="1371600"/>
          </a:xfrm>
        </p:spPr>
        <p:txBody>
          <a:bodyPr>
            <a:normAutofit/>
          </a:bodyPr>
          <a:lstStyle/>
          <a:p>
            <a:pPr>
              <a:lnSpc>
                <a:spcPct val="100000"/>
              </a:lnSpc>
              <a:spcBef>
                <a:spcPts val="0"/>
              </a:spcBef>
            </a:pPr>
            <a:r>
              <a:rPr lang="en-US" sz="4400">
                <a:ea typeface="+mj-lt"/>
                <a:cs typeface="+mj-lt"/>
              </a:rPr>
              <a:t>III.</a:t>
            </a:r>
            <a:r>
              <a:rPr lang="en-US" sz="4400" b="1">
                <a:ea typeface="+mj-lt"/>
                <a:cs typeface="+mj-lt"/>
              </a:rPr>
              <a:t>  PROFESSIONAL OBLIGATIONS</a:t>
            </a:r>
          </a:p>
        </p:txBody>
      </p:sp>
      <p:sp>
        <p:nvSpPr>
          <p:cNvPr id="4" name="Content Placeholder 3">
            <a:extLst>
              <a:ext uri="{FF2B5EF4-FFF2-40B4-BE49-F238E27FC236}">
                <a16:creationId xmlns:a16="http://schemas.microsoft.com/office/drawing/2014/main" id="{A57B70DC-806C-14D8-88D9-1E1BF5269240}"/>
              </a:ext>
            </a:extLst>
          </p:cNvPr>
          <p:cNvSpPr>
            <a:spLocks noGrp="1"/>
          </p:cNvSpPr>
          <p:nvPr>
            <p:ph idx="1"/>
          </p:nvPr>
        </p:nvSpPr>
        <p:spPr>
          <a:xfrm>
            <a:off x="1463457" y="2635476"/>
            <a:ext cx="10110592" cy="3567788"/>
          </a:xfrm>
        </p:spPr>
        <p:txBody>
          <a:bodyPr vert="horz" lIns="91440" tIns="45720" rIns="91440" bIns="45720" rtlCol="0" anchor="ctr">
            <a:noAutofit/>
          </a:bodyPr>
          <a:lstStyle/>
          <a:p>
            <a:pPr marL="457200" indent="-457200" algn="just">
              <a:buClr>
                <a:srgbClr val="262626"/>
              </a:buClr>
              <a:buAutoNum type="alphaLcParenR"/>
            </a:pPr>
            <a:r>
              <a:rPr lang="en-US" sz="1900">
                <a:ea typeface="+mn-lt"/>
                <a:cs typeface="+mn-lt"/>
              </a:rPr>
              <a:t>Engineers shall acknowledge their errors and shall not distort or alter the facts.</a:t>
            </a:r>
          </a:p>
          <a:p>
            <a:pPr marL="457200" indent="-457200" algn="just">
              <a:buClr>
                <a:srgbClr val="262626"/>
              </a:buClr>
              <a:buAutoNum type="alphaLcParenR"/>
            </a:pPr>
            <a:r>
              <a:rPr lang="en-US" sz="1900">
                <a:ea typeface="+mn-lt"/>
                <a:cs typeface="+mn-lt"/>
              </a:rPr>
              <a:t>Engineers shall advise their clients or employers when they believe a project will not be successful.</a:t>
            </a:r>
          </a:p>
          <a:p>
            <a:pPr marL="457200" indent="-457200" algn="just">
              <a:buClr>
                <a:srgbClr val="262626"/>
              </a:buClr>
              <a:buAutoNum type="alphaLcParenR"/>
            </a:pPr>
            <a:r>
              <a:rPr lang="en-US" sz="1900">
                <a:ea typeface="+mn-lt"/>
                <a:cs typeface="+mn-lt"/>
              </a:rPr>
              <a:t>Engineers shall not accept outside employment to the detriment of their regular work or interest. Before accepting any outside engineering employment, they will notify their employers.</a:t>
            </a:r>
          </a:p>
          <a:p>
            <a:pPr marL="457200" indent="-457200" algn="just">
              <a:buClr>
                <a:srgbClr val="262626"/>
              </a:buClr>
              <a:buAutoNum type="alphaLcParenR"/>
            </a:pPr>
            <a:r>
              <a:rPr lang="en-US" sz="1900">
                <a:ea typeface="+mn-lt"/>
                <a:cs typeface="+mn-lt"/>
              </a:rPr>
              <a:t>Engineers shall not attempt to attract an engineer from another employer by false or misleading pretenses.</a:t>
            </a:r>
          </a:p>
          <a:p>
            <a:pPr marL="457200" indent="-457200" algn="just">
              <a:buClr>
                <a:srgbClr val="262626"/>
              </a:buClr>
              <a:buAutoNum type="alphaLcParenR"/>
            </a:pPr>
            <a:r>
              <a:rPr lang="en-US" sz="1900">
                <a:ea typeface="+mn-lt"/>
                <a:cs typeface="+mn-lt"/>
              </a:rPr>
              <a:t>Engineers shall not promote their own interest at the expense of the dignity and integrity of the profession.</a:t>
            </a:r>
          </a:p>
        </p:txBody>
      </p:sp>
      <p:sp>
        <p:nvSpPr>
          <p:cNvPr id="6" name="Title 1">
            <a:extLst>
              <a:ext uri="{FF2B5EF4-FFF2-40B4-BE49-F238E27FC236}">
                <a16:creationId xmlns:a16="http://schemas.microsoft.com/office/drawing/2014/main" id="{7176D739-1E95-6C65-26B2-9DB20AC936EB}"/>
              </a:ext>
            </a:extLst>
          </p:cNvPr>
          <p:cNvSpPr txBox="1">
            <a:spLocks/>
          </p:cNvSpPr>
          <p:nvPr/>
        </p:nvSpPr>
        <p:spPr>
          <a:xfrm>
            <a:off x="478080" y="1567433"/>
            <a:ext cx="11227495" cy="123590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US" sz="4800" kern="1200" cap="none" spc="0" baseline="0" dirty="0">
                <a:solidFill>
                  <a:schemeClr val="tx1">
                    <a:lumMod val="85000"/>
                    <a:lumOff val="15000"/>
                  </a:schemeClr>
                </a:solidFill>
                <a:effectLst/>
                <a:latin typeface="+mj-lt"/>
                <a:ea typeface="+mn-ea"/>
                <a:cs typeface="+mn-cs"/>
              </a:defRPr>
            </a:lvl1pPr>
          </a:lstStyle>
          <a:p>
            <a:pPr algn="just">
              <a:lnSpc>
                <a:spcPct val="100000"/>
              </a:lnSpc>
              <a:spcBef>
                <a:spcPts val="0"/>
              </a:spcBef>
            </a:pPr>
            <a:r>
              <a:rPr lang="en-US" sz="2600" b="1">
                <a:ea typeface="+mj-lt"/>
                <a:cs typeface="+mj-lt"/>
              </a:rPr>
              <a:t>1. </a:t>
            </a:r>
            <a:r>
              <a:rPr lang="en-US" sz="2600" b="1">
                <a:latin typeface="Garamond"/>
                <a:ea typeface="+mj-lt"/>
                <a:cs typeface="+mj-lt"/>
              </a:rPr>
              <a:t> </a:t>
            </a:r>
            <a:r>
              <a:rPr lang="en-US" sz="2300" i="1">
                <a:latin typeface="Congenial"/>
                <a:ea typeface="+mj-lt"/>
                <a:cs typeface="+mj-lt"/>
              </a:rPr>
              <a:t>Engineers shall be guided in all relations by the highest standards of honesty and integrity.</a:t>
            </a:r>
            <a:endParaRPr lang="en-US"/>
          </a:p>
        </p:txBody>
      </p:sp>
      <p:pic>
        <p:nvPicPr>
          <p:cNvPr id="8" name="Graphic 8" descr="A ribbon tied in a bow">
            <a:extLst>
              <a:ext uri="{FF2B5EF4-FFF2-40B4-BE49-F238E27FC236}">
                <a16:creationId xmlns:a16="http://schemas.microsoft.com/office/drawing/2014/main" id="{04642536-91CC-AC77-B096-172F09DE0B7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67013" y="3032342"/>
            <a:ext cx="1503125" cy="2943617"/>
          </a:xfrm>
          <a:prstGeom prst="rect">
            <a:avLst/>
          </a:prstGeom>
        </p:spPr>
      </p:pic>
    </p:spTree>
    <p:extLst>
      <p:ext uri="{BB962C8B-B14F-4D97-AF65-F5344CB8AC3E}">
        <p14:creationId xmlns:p14="http://schemas.microsoft.com/office/powerpoint/2010/main" val="14332484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7A8BFE-4F6B-51F8-9049-D072257CFBF7}"/>
              </a:ext>
            </a:extLst>
          </p:cNvPr>
          <p:cNvSpPr>
            <a:spLocks noGrp="1"/>
          </p:cNvSpPr>
          <p:nvPr>
            <p:ph type="title"/>
          </p:nvPr>
        </p:nvSpPr>
        <p:spPr>
          <a:xfrm>
            <a:off x="1066801" y="600841"/>
            <a:ext cx="10235853" cy="1371600"/>
          </a:xfrm>
        </p:spPr>
        <p:txBody>
          <a:bodyPr>
            <a:normAutofit/>
          </a:bodyPr>
          <a:lstStyle/>
          <a:p>
            <a:pPr>
              <a:lnSpc>
                <a:spcPct val="100000"/>
              </a:lnSpc>
              <a:spcBef>
                <a:spcPts val="0"/>
              </a:spcBef>
            </a:pPr>
            <a:r>
              <a:rPr lang="en-US" sz="4400">
                <a:ea typeface="+mj-lt"/>
                <a:cs typeface="+mj-lt"/>
              </a:rPr>
              <a:t>III.</a:t>
            </a:r>
            <a:r>
              <a:rPr lang="en-US" sz="4400" b="1">
                <a:ea typeface="+mj-lt"/>
                <a:cs typeface="+mj-lt"/>
              </a:rPr>
              <a:t>  PROFESSIONAL OBLIGATIONS</a:t>
            </a:r>
          </a:p>
        </p:txBody>
      </p:sp>
      <p:sp>
        <p:nvSpPr>
          <p:cNvPr id="4" name="Content Placeholder 3">
            <a:extLst>
              <a:ext uri="{FF2B5EF4-FFF2-40B4-BE49-F238E27FC236}">
                <a16:creationId xmlns:a16="http://schemas.microsoft.com/office/drawing/2014/main" id="{A57B70DC-806C-14D8-88D9-1E1BF5269240}"/>
              </a:ext>
            </a:extLst>
          </p:cNvPr>
          <p:cNvSpPr>
            <a:spLocks noGrp="1"/>
          </p:cNvSpPr>
          <p:nvPr>
            <p:ph idx="1"/>
          </p:nvPr>
        </p:nvSpPr>
        <p:spPr>
          <a:xfrm>
            <a:off x="889348" y="2437148"/>
            <a:ext cx="9233770" cy="3860062"/>
          </a:xfrm>
        </p:spPr>
        <p:txBody>
          <a:bodyPr vert="horz" lIns="91440" tIns="45720" rIns="91440" bIns="45720" rtlCol="0" anchor="ctr">
            <a:noAutofit/>
          </a:bodyPr>
          <a:lstStyle/>
          <a:p>
            <a:pPr marL="342900" indent="-342900" algn="just">
              <a:buClr>
                <a:srgbClr val="262626"/>
              </a:buClr>
              <a:buAutoNum type="alphaLcParenR"/>
            </a:pPr>
            <a:r>
              <a:rPr lang="en-US" sz="1900">
                <a:ea typeface="+mn-lt"/>
                <a:cs typeface="+mn-lt"/>
              </a:rPr>
              <a:t>Engineers are encouraged to participate in civic affairs; carrier guidance for youths; and work for the advancement of the safety, health and well-being of their community.</a:t>
            </a:r>
          </a:p>
          <a:p>
            <a:pPr marL="342900" indent="-342900" algn="just">
              <a:buClr>
                <a:srgbClr val="262626"/>
              </a:buClr>
              <a:buAutoNum type="alphaLcParenR"/>
            </a:pPr>
            <a:r>
              <a:rPr lang="en-US" sz="1900">
                <a:ea typeface="+mn-lt"/>
                <a:cs typeface="+mn-lt"/>
              </a:rPr>
              <a:t>Engineers shall not complete, sign, or seal plans and/or specifications that are not in conformity with applicable engineering standards. If the client or employer insists on such unprofessional conduct, they shall notify the proper authorities and withdraw from further service on the project.</a:t>
            </a:r>
          </a:p>
          <a:p>
            <a:pPr marL="342900" indent="-342900" algn="just">
              <a:buClr>
                <a:srgbClr val="262626"/>
              </a:buClr>
              <a:buAutoNum type="alphaLcParenR"/>
            </a:pPr>
            <a:r>
              <a:rPr lang="en-US" sz="1900">
                <a:ea typeface="+mn-lt"/>
                <a:cs typeface="+mn-lt"/>
              </a:rPr>
              <a:t>Engineers are encouraged to extend public knowledge and appreciation of engineering and its achievements.</a:t>
            </a:r>
          </a:p>
          <a:p>
            <a:pPr marL="342900" indent="-342900" algn="just">
              <a:buClr>
                <a:srgbClr val="262626"/>
              </a:buClr>
              <a:buAutoNum type="alphaLcParenR"/>
            </a:pPr>
            <a:r>
              <a:rPr lang="en-US" sz="1900">
                <a:ea typeface="+mn-lt"/>
                <a:cs typeface="+mn-lt"/>
              </a:rPr>
              <a:t>Engineers are encouraged to adhere to the principles of sustainable development in order to protect the environment for future generations.</a:t>
            </a:r>
          </a:p>
        </p:txBody>
      </p:sp>
      <p:sp>
        <p:nvSpPr>
          <p:cNvPr id="6" name="Title 1">
            <a:extLst>
              <a:ext uri="{FF2B5EF4-FFF2-40B4-BE49-F238E27FC236}">
                <a16:creationId xmlns:a16="http://schemas.microsoft.com/office/drawing/2014/main" id="{7176D739-1E95-6C65-26B2-9DB20AC936EB}"/>
              </a:ext>
            </a:extLst>
          </p:cNvPr>
          <p:cNvSpPr txBox="1">
            <a:spLocks/>
          </p:cNvSpPr>
          <p:nvPr/>
        </p:nvSpPr>
        <p:spPr>
          <a:xfrm>
            <a:off x="478080" y="1567433"/>
            <a:ext cx="11279686" cy="10584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US" sz="4800" kern="1200" cap="none" spc="0" baseline="0" dirty="0">
                <a:solidFill>
                  <a:schemeClr val="tx1">
                    <a:lumMod val="85000"/>
                    <a:lumOff val="15000"/>
                  </a:schemeClr>
                </a:solidFill>
                <a:effectLst/>
                <a:latin typeface="+mj-lt"/>
                <a:ea typeface="+mn-ea"/>
                <a:cs typeface="+mn-cs"/>
              </a:defRPr>
            </a:lvl1pPr>
          </a:lstStyle>
          <a:p>
            <a:pPr algn="just">
              <a:lnSpc>
                <a:spcPct val="100000"/>
              </a:lnSpc>
              <a:spcBef>
                <a:spcPts val="0"/>
              </a:spcBef>
            </a:pPr>
            <a:r>
              <a:rPr lang="en-US" sz="2600" b="1">
                <a:ea typeface="+mj-lt"/>
                <a:cs typeface="+mj-lt"/>
              </a:rPr>
              <a:t>2.  </a:t>
            </a:r>
            <a:r>
              <a:rPr lang="en-US" sz="2600">
                <a:ea typeface="+mj-lt"/>
                <a:cs typeface="+mj-lt"/>
              </a:rPr>
              <a:t> </a:t>
            </a:r>
            <a:r>
              <a:rPr lang="en-US" sz="2400" i="1">
                <a:latin typeface="Congenial"/>
                <a:ea typeface="+mj-lt"/>
                <a:cs typeface="+mj-lt"/>
              </a:rPr>
              <a:t>Engineers shall at all times strive to serve the public interest.</a:t>
            </a:r>
            <a:endParaRPr lang="en-US"/>
          </a:p>
        </p:txBody>
      </p:sp>
      <p:pic>
        <p:nvPicPr>
          <p:cNvPr id="3" name="Graphic 4" descr="Daffodils">
            <a:extLst>
              <a:ext uri="{FF2B5EF4-FFF2-40B4-BE49-F238E27FC236}">
                <a16:creationId xmlns:a16="http://schemas.microsoft.com/office/drawing/2014/main" id="{EB23D2AA-4C56-472F-2C8F-5CF741D6631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083452" y="4510490"/>
            <a:ext cx="1722330" cy="1795398"/>
          </a:xfrm>
          <a:prstGeom prst="rect">
            <a:avLst/>
          </a:prstGeom>
        </p:spPr>
      </p:pic>
    </p:spTree>
    <p:extLst>
      <p:ext uri="{BB962C8B-B14F-4D97-AF65-F5344CB8AC3E}">
        <p14:creationId xmlns:p14="http://schemas.microsoft.com/office/powerpoint/2010/main" val="23058753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7A8BFE-4F6B-51F8-9049-D072257CFBF7}"/>
              </a:ext>
            </a:extLst>
          </p:cNvPr>
          <p:cNvSpPr>
            <a:spLocks noGrp="1"/>
          </p:cNvSpPr>
          <p:nvPr>
            <p:ph type="title"/>
          </p:nvPr>
        </p:nvSpPr>
        <p:spPr>
          <a:xfrm>
            <a:off x="1066801" y="600841"/>
            <a:ext cx="10235853" cy="1371600"/>
          </a:xfrm>
        </p:spPr>
        <p:txBody>
          <a:bodyPr>
            <a:normAutofit/>
          </a:bodyPr>
          <a:lstStyle/>
          <a:p>
            <a:pPr>
              <a:lnSpc>
                <a:spcPct val="100000"/>
              </a:lnSpc>
              <a:spcBef>
                <a:spcPts val="0"/>
              </a:spcBef>
            </a:pPr>
            <a:r>
              <a:rPr lang="en-US" sz="4400">
                <a:ea typeface="+mj-lt"/>
                <a:cs typeface="+mj-lt"/>
              </a:rPr>
              <a:t>III.</a:t>
            </a:r>
            <a:r>
              <a:rPr lang="en-US" sz="4400" b="1">
                <a:ea typeface="+mj-lt"/>
                <a:cs typeface="+mj-lt"/>
              </a:rPr>
              <a:t>  PROFESSIONAL OBLIGATIONS</a:t>
            </a:r>
          </a:p>
        </p:txBody>
      </p:sp>
      <p:sp>
        <p:nvSpPr>
          <p:cNvPr id="4" name="Content Placeholder 3">
            <a:extLst>
              <a:ext uri="{FF2B5EF4-FFF2-40B4-BE49-F238E27FC236}">
                <a16:creationId xmlns:a16="http://schemas.microsoft.com/office/drawing/2014/main" id="{A57B70DC-806C-14D8-88D9-1E1BF5269240}"/>
              </a:ext>
            </a:extLst>
          </p:cNvPr>
          <p:cNvSpPr>
            <a:spLocks noGrp="1"/>
          </p:cNvSpPr>
          <p:nvPr>
            <p:ph idx="1"/>
          </p:nvPr>
        </p:nvSpPr>
        <p:spPr>
          <a:xfrm>
            <a:off x="2152389" y="2635476"/>
            <a:ext cx="6624181" cy="3400775"/>
          </a:xfrm>
        </p:spPr>
        <p:txBody>
          <a:bodyPr vert="horz" lIns="91440" tIns="45720" rIns="91440" bIns="45720" rtlCol="0" anchor="ctr">
            <a:noAutofit/>
          </a:bodyPr>
          <a:lstStyle/>
          <a:p>
            <a:pPr marL="342900" indent="-342900" algn="just">
              <a:buClr>
                <a:srgbClr val="262626"/>
              </a:buClr>
              <a:buAutoNum type="alphaLcParenR"/>
            </a:pPr>
            <a:r>
              <a:rPr lang="en-US" sz="2000">
                <a:ea typeface="+mn-lt"/>
                <a:cs typeface="+mn-lt"/>
              </a:rPr>
              <a:t>Engineers shall avoid the use of statements containing a material misrepresentation of fact or omitting a material fact.</a:t>
            </a:r>
          </a:p>
          <a:p>
            <a:pPr marL="342900" indent="-342900" algn="just">
              <a:buClr>
                <a:srgbClr val="262626"/>
              </a:buClr>
              <a:buAutoNum type="alphaLcParenR"/>
            </a:pPr>
            <a:r>
              <a:rPr lang="en-US" sz="2000">
                <a:ea typeface="+mn-lt"/>
                <a:cs typeface="+mn-lt"/>
              </a:rPr>
              <a:t>Consistent with the foregoing, engineers may advertise for recruitment of personnel.</a:t>
            </a:r>
          </a:p>
          <a:p>
            <a:pPr marL="342900" indent="-342900" algn="just">
              <a:buClr>
                <a:srgbClr val="262626"/>
              </a:buClr>
              <a:buAutoNum type="alphaLcParenR"/>
            </a:pPr>
            <a:r>
              <a:rPr lang="en-US" sz="2000">
                <a:ea typeface="+mn-lt"/>
                <a:cs typeface="+mn-lt"/>
              </a:rPr>
              <a:t>Consistent with the foregoing, engineers may prepare articles for the lay or technical press, but such articles shall not imply credit to the author for work performed by others.</a:t>
            </a:r>
            <a:endParaRPr lang="en-US" sz="2000"/>
          </a:p>
        </p:txBody>
      </p:sp>
      <p:sp>
        <p:nvSpPr>
          <p:cNvPr id="6" name="Title 1">
            <a:extLst>
              <a:ext uri="{FF2B5EF4-FFF2-40B4-BE49-F238E27FC236}">
                <a16:creationId xmlns:a16="http://schemas.microsoft.com/office/drawing/2014/main" id="{7176D739-1E95-6C65-26B2-9DB20AC936EB}"/>
              </a:ext>
            </a:extLst>
          </p:cNvPr>
          <p:cNvSpPr txBox="1">
            <a:spLocks/>
          </p:cNvSpPr>
          <p:nvPr/>
        </p:nvSpPr>
        <p:spPr>
          <a:xfrm>
            <a:off x="478080" y="1567433"/>
            <a:ext cx="11540645" cy="123590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US" sz="4800" kern="1200" cap="none" spc="0" baseline="0" dirty="0">
                <a:solidFill>
                  <a:schemeClr val="tx1">
                    <a:lumMod val="85000"/>
                    <a:lumOff val="15000"/>
                  </a:schemeClr>
                </a:solidFill>
                <a:effectLst/>
                <a:latin typeface="+mj-lt"/>
                <a:ea typeface="+mn-ea"/>
                <a:cs typeface="+mn-cs"/>
              </a:defRPr>
            </a:lvl1pPr>
          </a:lstStyle>
          <a:p>
            <a:pPr algn="just">
              <a:lnSpc>
                <a:spcPct val="100000"/>
              </a:lnSpc>
              <a:spcBef>
                <a:spcPts val="0"/>
              </a:spcBef>
            </a:pPr>
            <a:r>
              <a:rPr lang="en-US" sz="2600" b="1">
                <a:ea typeface="+mj-lt"/>
                <a:cs typeface="+mj-lt"/>
              </a:rPr>
              <a:t>3.  </a:t>
            </a:r>
            <a:r>
              <a:rPr lang="en-US" sz="2600">
                <a:ea typeface="+mj-lt"/>
                <a:cs typeface="+mj-lt"/>
              </a:rPr>
              <a:t> </a:t>
            </a:r>
            <a:r>
              <a:rPr lang="en-US" sz="2400" i="1">
                <a:latin typeface="Congenial"/>
                <a:ea typeface="+mj-lt"/>
                <a:cs typeface="+mj-lt"/>
              </a:rPr>
              <a:t>Engineers shall avoid all conduct or practice that deceives the public.</a:t>
            </a:r>
            <a:endParaRPr lang="en-US"/>
          </a:p>
        </p:txBody>
      </p:sp>
      <p:pic>
        <p:nvPicPr>
          <p:cNvPr id="5" name="Graphic 4" descr="Woman wearing a suit">
            <a:extLst>
              <a:ext uri="{FF2B5EF4-FFF2-40B4-BE49-F238E27FC236}">
                <a16:creationId xmlns:a16="http://schemas.microsoft.com/office/drawing/2014/main" id="{F869460E-D9EF-0EA7-2D60-071F07D8E7F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99489" y="2877790"/>
            <a:ext cx="1327107" cy="3169215"/>
          </a:xfrm>
          <a:prstGeom prst="rect">
            <a:avLst/>
          </a:prstGeom>
        </p:spPr>
      </p:pic>
      <p:pic>
        <p:nvPicPr>
          <p:cNvPr id="7" name="Graphic 7" descr="A pine tree with snowflakes">
            <a:extLst>
              <a:ext uri="{FF2B5EF4-FFF2-40B4-BE49-F238E27FC236}">
                <a16:creationId xmlns:a16="http://schemas.microsoft.com/office/drawing/2014/main" id="{4F259253-9DF5-E4A6-644F-E4DA77FDCF1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851726" y="2482232"/>
            <a:ext cx="2995809" cy="3705616"/>
          </a:xfrm>
          <a:prstGeom prst="rect">
            <a:avLst/>
          </a:prstGeom>
        </p:spPr>
      </p:pic>
    </p:spTree>
    <p:extLst>
      <p:ext uri="{BB962C8B-B14F-4D97-AF65-F5344CB8AC3E}">
        <p14:creationId xmlns:p14="http://schemas.microsoft.com/office/powerpoint/2010/main" val="35395981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7A8BFE-4F6B-51F8-9049-D072257CFBF7}"/>
              </a:ext>
            </a:extLst>
          </p:cNvPr>
          <p:cNvSpPr>
            <a:spLocks noGrp="1"/>
          </p:cNvSpPr>
          <p:nvPr>
            <p:ph type="title"/>
          </p:nvPr>
        </p:nvSpPr>
        <p:spPr>
          <a:xfrm>
            <a:off x="1066801" y="600841"/>
            <a:ext cx="10235853" cy="1371600"/>
          </a:xfrm>
        </p:spPr>
        <p:txBody>
          <a:bodyPr>
            <a:normAutofit/>
          </a:bodyPr>
          <a:lstStyle/>
          <a:p>
            <a:pPr>
              <a:lnSpc>
                <a:spcPct val="100000"/>
              </a:lnSpc>
              <a:spcBef>
                <a:spcPts val="0"/>
              </a:spcBef>
            </a:pPr>
            <a:r>
              <a:rPr lang="en-US" sz="4400">
                <a:ea typeface="+mj-lt"/>
                <a:cs typeface="+mj-lt"/>
              </a:rPr>
              <a:t>III.</a:t>
            </a:r>
            <a:r>
              <a:rPr lang="en-US" sz="4400" b="1">
                <a:ea typeface="+mj-lt"/>
                <a:cs typeface="+mj-lt"/>
              </a:rPr>
              <a:t>  PROFESSIONAL OBLIGATIONS</a:t>
            </a:r>
          </a:p>
        </p:txBody>
      </p:sp>
      <p:sp>
        <p:nvSpPr>
          <p:cNvPr id="6" name="Title 1">
            <a:extLst>
              <a:ext uri="{FF2B5EF4-FFF2-40B4-BE49-F238E27FC236}">
                <a16:creationId xmlns:a16="http://schemas.microsoft.com/office/drawing/2014/main" id="{7176D739-1E95-6C65-26B2-9DB20AC936EB}"/>
              </a:ext>
            </a:extLst>
          </p:cNvPr>
          <p:cNvSpPr txBox="1">
            <a:spLocks/>
          </p:cNvSpPr>
          <p:nvPr/>
        </p:nvSpPr>
        <p:spPr>
          <a:xfrm>
            <a:off x="478080" y="1567433"/>
            <a:ext cx="11363193" cy="166387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US" sz="4800" kern="1200" cap="none" spc="0" baseline="0" dirty="0">
                <a:solidFill>
                  <a:schemeClr val="tx1">
                    <a:lumMod val="85000"/>
                    <a:lumOff val="15000"/>
                  </a:schemeClr>
                </a:solidFill>
                <a:effectLst/>
                <a:latin typeface="+mj-lt"/>
                <a:ea typeface="+mn-ea"/>
                <a:cs typeface="+mn-cs"/>
              </a:defRPr>
            </a:lvl1pPr>
          </a:lstStyle>
          <a:p>
            <a:pPr algn="just">
              <a:lnSpc>
                <a:spcPct val="100000"/>
              </a:lnSpc>
              <a:spcBef>
                <a:spcPts val="0"/>
              </a:spcBef>
            </a:pPr>
            <a:r>
              <a:rPr lang="en-US" sz="2600" b="1">
                <a:ea typeface="+mj-lt"/>
                <a:cs typeface="+mj-lt"/>
              </a:rPr>
              <a:t>4. </a:t>
            </a:r>
            <a:r>
              <a:rPr lang="en-US" sz="2300" i="1">
                <a:latin typeface="Congenial"/>
                <a:ea typeface="+mj-lt"/>
                <a:cs typeface="+mj-lt"/>
              </a:rPr>
              <a:t>Engineers shall not disclose, without consent, confidential information concerning the business affairs or technical processes of any present or former client or employer, or public body on which they serve.</a:t>
            </a:r>
            <a:endParaRPr lang="en-US" sz="2300" i="1">
              <a:latin typeface="Congenial"/>
            </a:endParaRPr>
          </a:p>
        </p:txBody>
      </p:sp>
      <p:sp>
        <p:nvSpPr>
          <p:cNvPr id="8" name="Content Placeholder 3">
            <a:extLst>
              <a:ext uri="{FF2B5EF4-FFF2-40B4-BE49-F238E27FC236}">
                <a16:creationId xmlns:a16="http://schemas.microsoft.com/office/drawing/2014/main" id="{75C4808E-9DD9-6FCB-07F6-2BF591F1CE69}"/>
              </a:ext>
            </a:extLst>
          </p:cNvPr>
          <p:cNvSpPr>
            <a:spLocks noGrp="1"/>
          </p:cNvSpPr>
          <p:nvPr/>
        </p:nvSpPr>
        <p:spPr>
          <a:xfrm>
            <a:off x="7538579" y="2875558"/>
            <a:ext cx="4129413" cy="3442528"/>
          </a:xfrm>
          <a:prstGeom prst="rect">
            <a:avLst/>
          </a:prstGeom>
        </p:spPr>
        <p:txBody>
          <a:bodyPr vert="horz" lIns="91440" tIns="45720" rIns="91440" bIns="45720" rtlCol="0" anchor="ctr">
            <a:no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0" indent="0" algn="just">
              <a:buClr>
                <a:srgbClr val="262626"/>
              </a:buClr>
              <a:buNone/>
            </a:pPr>
            <a:endParaRPr lang="en-US" sz="1850">
              <a:solidFill>
                <a:schemeClr val="bg1"/>
              </a:solidFill>
              <a:ea typeface="+mn-lt"/>
              <a:cs typeface="Times New Roman"/>
            </a:endParaRPr>
          </a:p>
          <a:p>
            <a:pPr marL="342900" indent="-342900" algn="just">
              <a:buClr>
                <a:srgbClr val="262626"/>
              </a:buClr>
              <a:buAutoNum type="alphaLcParenR" startAt="2"/>
            </a:pPr>
            <a:r>
              <a:rPr lang="en-US" sz="1900">
                <a:ea typeface="+mn-lt"/>
                <a:cs typeface="+mn-lt"/>
              </a:rPr>
              <a:t>Engineers shall not, without the consent of all interested parties, participate or represent an adversary interest in connection with a specific project or proceeding in which the engineer has gained particular specialized knowledge on behalf of a former client or employer.</a:t>
            </a:r>
          </a:p>
          <a:p>
            <a:pPr marL="457200" indent="-457200" algn="just">
              <a:buClr>
                <a:srgbClr val="262626"/>
              </a:buClr>
              <a:buAutoNum type="alphaLcParenR" startAt="2"/>
            </a:pPr>
            <a:endParaRPr lang="en-US" sz="1900">
              <a:latin typeface="Garamond"/>
              <a:cs typeface="Times New Roman"/>
            </a:endParaRPr>
          </a:p>
        </p:txBody>
      </p:sp>
      <p:sp>
        <p:nvSpPr>
          <p:cNvPr id="10" name="Content Placeholder 3">
            <a:extLst>
              <a:ext uri="{FF2B5EF4-FFF2-40B4-BE49-F238E27FC236}">
                <a16:creationId xmlns:a16="http://schemas.microsoft.com/office/drawing/2014/main" id="{D184BF71-61F7-5D82-F7F4-04D5532707CB}"/>
              </a:ext>
            </a:extLst>
          </p:cNvPr>
          <p:cNvSpPr>
            <a:spLocks noGrp="1"/>
          </p:cNvSpPr>
          <p:nvPr/>
        </p:nvSpPr>
        <p:spPr>
          <a:xfrm>
            <a:off x="697280" y="2871384"/>
            <a:ext cx="3962399" cy="3442526"/>
          </a:xfrm>
          <a:prstGeom prst="rect">
            <a:avLst/>
          </a:prstGeom>
        </p:spPr>
        <p:txBody>
          <a:bodyPr vert="horz" lIns="91440" tIns="45720" rIns="91440" bIns="45720" rtlCol="0" anchor="ctr">
            <a:no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0" indent="0" algn="just">
              <a:buClr>
                <a:srgbClr val="262626"/>
              </a:buClr>
              <a:buNone/>
            </a:pPr>
            <a:endParaRPr lang="en-US" sz="1850">
              <a:solidFill>
                <a:schemeClr val="bg1"/>
              </a:solidFill>
              <a:ea typeface="+mn-lt"/>
              <a:cs typeface="Times New Roman"/>
            </a:endParaRPr>
          </a:p>
          <a:p>
            <a:pPr marL="342900" indent="-342900" algn="just">
              <a:buClr>
                <a:srgbClr val="262626"/>
              </a:buClr>
              <a:buAutoNum type="alphaLcParenR"/>
            </a:pPr>
            <a:r>
              <a:rPr lang="en-US" sz="1900">
                <a:ea typeface="+mn-lt"/>
                <a:cs typeface="+mn-lt"/>
              </a:rPr>
              <a:t>Engineers shall not, without the consent of all interested parties, promote or arrange for new employment or practice in connection with a specific project for which the engineer has gained a particular specialized knowledge.</a:t>
            </a:r>
          </a:p>
          <a:p>
            <a:pPr marL="457200" indent="-457200" algn="just">
              <a:buClr>
                <a:srgbClr val="262626"/>
              </a:buClr>
              <a:buAutoNum type="alphaLcParenR"/>
            </a:pPr>
            <a:endParaRPr lang="en-US" sz="1900">
              <a:latin typeface="Garamond"/>
              <a:cs typeface="Times New Roman"/>
            </a:endParaRPr>
          </a:p>
        </p:txBody>
      </p:sp>
      <p:pic>
        <p:nvPicPr>
          <p:cNvPr id="11" name="Graphic 11" descr="Man holding sign">
            <a:extLst>
              <a:ext uri="{FF2B5EF4-FFF2-40B4-BE49-F238E27FC236}">
                <a16:creationId xmlns:a16="http://schemas.microsoft.com/office/drawing/2014/main" id="{B4BE8002-A101-5834-BC33-DB1015709A2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322387" y="3080881"/>
            <a:ext cx="1724677" cy="3232758"/>
          </a:xfrm>
          <a:prstGeom prst="rect">
            <a:avLst/>
          </a:prstGeom>
        </p:spPr>
      </p:pic>
      <p:pic>
        <p:nvPicPr>
          <p:cNvPr id="12" name="Graphic 12" descr="A grid with small circles">
            <a:extLst>
              <a:ext uri="{FF2B5EF4-FFF2-40B4-BE49-F238E27FC236}">
                <a16:creationId xmlns:a16="http://schemas.microsoft.com/office/drawing/2014/main" id="{233AB9F5-4252-2E3F-7550-CF25670EC42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780740" y="-808973"/>
            <a:ext cx="3308959" cy="3277644"/>
          </a:xfrm>
          <a:prstGeom prst="rect">
            <a:avLst/>
          </a:prstGeom>
        </p:spPr>
      </p:pic>
      <p:pic>
        <p:nvPicPr>
          <p:cNvPr id="13" name="Graphic 13" descr="Badge 4 with solid fill">
            <a:extLst>
              <a:ext uri="{FF2B5EF4-FFF2-40B4-BE49-F238E27FC236}">
                <a16:creationId xmlns:a16="http://schemas.microsoft.com/office/drawing/2014/main" id="{56594590-CA7A-9A9C-7FBF-BEC29E22444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732745" y="3879937"/>
            <a:ext cx="914400" cy="914400"/>
          </a:xfrm>
          <a:prstGeom prst="rect">
            <a:avLst/>
          </a:prstGeom>
        </p:spPr>
      </p:pic>
    </p:spTree>
    <p:extLst>
      <p:ext uri="{BB962C8B-B14F-4D97-AF65-F5344CB8AC3E}">
        <p14:creationId xmlns:p14="http://schemas.microsoft.com/office/powerpoint/2010/main" val="42691496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7A8BFE-4F6B-51F8-9049-D072257CFBF7}"/>
              </a:ext>
            </a:extLst>
          </p:cNvPr>
          <p:cNvSpPr>
            <a:spLocks noGrp="1"/>
          </p:cNvSpPr>
          <p:nvPr>
            <p:ph type="title"/>
          </p:nvPr>
        </p:nvSpPr>
        <p:spPr>
          <a:xfrm>
            <a:off x="1066801" y="600841"/>
            <a:ext cx="10235853" cy="1371600"/>
          </a:xfrm>
        </p:spPr>
        <p:txBody>
          <a:bodyPr>
            <a:normAutofit/>
          </a:bodyPr>
          <a:lstStyle/>
          <a:p>
            <a:pPr>
              <a:lnSpc>
                <a:spcPct val="100000"/>
              </a:lnSpc>
              <a:spcBef>
                <a:spcPts val="0"/>
              </a:spcBef>
            </a:pPr>
            <a:r>
              <a:rPr lang="en-US" sz="4400">
                <a:ea typeface="+mj-lt"/>
                <a:cs typeface="+mj-lt"/>
              </a:rPr>
              <a:t>III.</a:t>
            </a:r>
            <a:r>
              <a:rPr lang="en-US" sz="4400" b="1">
                <a:ea typeface="+mj-lt"/>
                <a:cs typeface="+mj-lt"/>
              </a:rPr>
              <a:t>  PROFESSIONAL OBLIGATIONS</a:t>
            </a:r>
          </a:p>
        </p:txBody>
      </p:sp>
      <p:sp>
        <p:nvSpPr>
          <p:cNvPr id="4" name="Content Placeholder 3">
            <a:extLst>
              <a:ext uri="{FF2B5EF4-FFF2-40B4-BE49-F238E27FC236}">
                <a16:creationId xmlns:a16="http://schemas.microsoft.com/office/drawing/2014/main" id="{A57B70DC-806C-14D8-88D9-1E1BF5269240}"/>
              </a:ext>
            </a:extLst>
          </p:cNvPr>
          <p:cNvSpPr>
            <a:spLocks noGrp="1"/>
          </p:cNvSpPr>
          <p:nvPr>
            <p:ph idx="1"/>
          </p:nvPr>
        </p:nvSpPr>
        <p:spPr>
          <a:xfrm>
            <a:off x="2288087" y="2426709"/>
            <a:ext cx="6906017" cy="3954007"/>
          </a:xfrm>
        </p:spPr>
        <p:txBody>
          <a:bodyPr vert="horz" lIns="91440" tIns="45720" rIns="91440" bIns="45720" rtlCol="0" anchor="ctr">
            <a:noAutofit/>
          </a:bodyPr>
          <a:lstStyle/>
          <a:p>
            <a:pPr marL="342900" indent="-342900" algn="just">
              <a:buClr>
                <a:srgbClr val="262626"/>
              </a:buClr>
              <a:buAutoNum type="alphaLcParenR"/>
            </a:pPr>
            <a:r>
              <a:rPr lang="en-US" sz="1900">
                <a:ea typeface="+mn-lt"/>
                <a:cs typeface="+mn-lt"/>
              </a:rPr>
              <a:t>Engineers shall not accept financial or other considerations, including free engineering designs, from material or equipment suppliers for specifying their product.</a:t>
            </a:r>
          </a:p>
          <a:p>
            <a:pPr marL="342900" indent="-342900" algn="just">
              <a:buClr>
                <a:srgbClr val="262626"/>
              </a:buClr>
              <a:buAutoNum type="alphaLcParenR"/>
            </a:pPr>
            <a:endParaRPr lang="en-US" sz="1900"/>
          </a:p>
          <a:p>
            <a:pPr marL="342900" indent="-342900" algn="just">
              <a:buClr>
                <a:srgbClr val="262626"/>
              </a:buClr>
              <a:buAutoNum type="alphaLcParenR"/>
            </a:pPr>
            <a:r>
              <a:rPr lang="en-US" sz="1900"/>
              <a:t>Engineers shall not, without the consent of all interested parties, participate or represent an adversary interest in connection with a specific project or proceeding in which the engineer has gained particular specialized knowledge on behalf of a former client or employer.</a:t>
            </a:r>
            <a:endParaRPr lang="en-US" sz="1900">
              <a:ea typeface="+mn-lt"/>
              <a:cs typeface="+mn-lt"/>
            </a:endParaRPr>
          </a:p>
        </p:txBody>
      </p:sp>
      <p:sp>
        <p:nvSpPr>
          <p:cNvPr id="6" name="Title 1">
            <a:extLst>
              <a:ext uri="{FF2B5EF4-FFF2-40B4-BE49-F238E27FC236}">
                <a16:creationId xmlns:a16="http://schemas.microsoft.com/office/drawing/2014/main" id="{7176D739-1E95-6C65-26B2-9DB20AC936EB}"/>
              </a:ext>
            </a:extLst>
          </p:cNvPr>
          <p:cNvSpPr txBox="1">
            <a:spLocks/>
          </p:cNvSpPr>
          <p:nvPr/>
        </p:nvSpPr>
        <p:spPr>
          <a:xfrm>
            <a:off x="394574" y="1567433"/>
            <a:ext cx="11613713" cy="123590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US" sz="4800" kern="1200" cap="none" spc="0" baseline="0" dirty="0">
                <a:solidFill>
                  <a:schemeClr val="tx1">
                    <a:lumMod val="85000"/>
                    <a:lumOff val="15000"/>
                  </a:schemeClr>
                </a:solidFill>
                <a:effectLst/>
                <a:latin typeface="+mj-lt"/>
                <a:ea typeface="+mn-ea"/>
                <a:cs typeface="+mn-cs"/>
              </a:defRPr>
            </a:lvl1pPr>
          </a:lstStyle>
          <a:p>
            <a:pPr algn="just">
              <a:lnSpc>
                <a:spcPct val="100000"/>
              </a:lnSpc>
              <a:spcBef>
                <a:spcPts val="0"/>
              </a:spcBef>
            </a:pPr>
            <a:r>
              <a:rPr lang="en-US" sz="2600" b="1">
                <a:ea typeface="+mj-lt"/>
                <a:cs typeface="+mj-lt"/>
              </a:rPr>
              <a:t>5.  </a:t>
            </a:r>
            <a:r>
              <a:rPr lang="en-US" sz="2600">
                <a:ea typeface="+mj-lt"/>
                <a:cs typeface="+mj-lt"/>
              </a:rPr>
              <a:t> </a:t>
            </a:r>
            <a:r>
              <a:rPr lang="en-US" sz="2200" i="1">
                <a:latin typeface="Congenial"/>
                <a:ea typeface="+mj-lt"/>
                <a:cs typeface="+mj-lt"/>
              </a:rPr>
              <a:t>Engineers shall not be influenced in their professional duties by conflicting interests.</a:t>
            </a:r>
            <a:endParaRPr lang="en-US"/>
          </a:p>
        </p:txBody>
      </p:sp>
      <p:pic>
        <p:nvPicPr>
          <p:cNvPr id="5" name="Graphic 4" descr="Woman wearing a suit">
            <a:extLst>
              <a:ext uri="{FF2B5EF4-FFF2-40B4-BE49-F238E27FC236}">
                <a16:creationId xmlns:a16="http://schemas.microsoft.com/office/drawing/2014/main" id="{1E4521AE-6775-BA45-7591-3C9D4259F74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15982" y="2877790"/>
            <a:ext cx="1327107" cy="3169215"/>
          </a:xfrm>
          <a:prstGeom prst="rect">
            <a:avLst/>
          </a:prstGeom>
        </p:spPr>
      </p:pic>
      <p:sp>
        <p:nvSpPr>
          <p:cNvPr id="7" name="Content Placeholder 3">
            <a:extLst>
              <a:ext uri="{FF2B5EF4-FFF2-40B4-BE49-F238E27FC236}">
                <a16:creationId xmlns:a16="http://schemas.microsoft.com/office/drawing/2014/main" id="{9E86D7AB-EF09-235C-3E8E-8DE4554DB37B}"/>
              </a:ext>
            </a:extLst>
          </p:cNvPr>
          <p:cNvSpPr>
            <a:spLocks noGrp="1"/>
          </p:cNvSpPr>
          <p:nvPr/>
        </p:nvSpPr>
        <p:spPr>
          <a:xfrm>
            <a:off x="7131483" y="2875558"/>
            <a:ext cx="4129413" cy="3442528"/>
          </a:xfrm>
          <a:prstGeom prst="rect">
            <a:avLst/>
          </a:prstGeom>
        </p:spPr>
        <p:txBody>
          <a:bodyPr vert="horz" lIns="91440" tIns="45720" rIns="91440" bIns="45720" rtlCol="0" anchor="ctr">
            <a:no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0" indent="0" algn="just">
              <a:buClr>
                <a:srgbClr val="262626"/>
              </a:buClr>
              <a:buNone/>
            </a:pPr>
            <a:endParaRPr lang="en-US" sz="1850">
              <a:solidFill>
                <a:schemeClr val="bg1"/>
              </a:solidFill>
              <a:ea typeface="+mn-lt"/>
              <a:cs typeface="Times New Roman"/>
            </a:endParaRPr>
          </a:p>
          <a:p>
            <a:pPr marL="0" indent="0" algn="just">
              <a:buClr>
                <a:srgbClr val="262626"/>
              </a:buClr>
              <a:buNone/>
            </a:pPr>
            <a:endParaRPr lang="en-US"/>
          </a:p>
        </p:txBody>
      </p:sp>
      <p:pic>
        <p:nvPicPr>
          <p:cNvPr id="10" name="Graphic 7" descr="A pine tree with snowflakes">
            <a:extLst>
              <a:ext uri="{FF2B5EF4-FFF2-40B4-BE49-F238E27FC236}">
                <a16:creationId xmlns:a16="http://schemas.microsoft.com/office/drawing/2014/main" id="{300507F3-6B26-AFC1-A1CB-21101972AF3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060493" y="2555301"/>
            <a:ext cx="2995809" cy="3705616"/>
          </a:xfrm>
          <a:prstGeom prst="rect">
            <a:avLst/>
          </a:prstGeom>
        </p:spPr>
      </p:pic>
    </p:spTree>
    <p:extLst>
      <p:ext uri="{BB962C8B-B14F-4D97-AF65-F5344CB8AC3E}">
        <p14:creationId xmlns:p14="http://schemas.microsoft.com/office/powerpoint/2010/main" val="9334250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7A8BFE-4F6B-51F8-9049-D072257CFBF7}"/>
              </a:ext>
            </a:extLst>
          </p:cNvPr>
          <p:cNvSpPr>
            <a:spLocks noGrp="1"/>
          </p:cNvSpPr>
          <p:nvPr>
            <p:ph type="title"/>
          </p:nvPr>
        </p:nvSpPr>
        <p:spPr>
          <a:xfrm>
            <a:off x="1066801" y="600841"/>
            <a:ext cx="10235853" cy="1371600"/>
          </a:xfrm>
        </p:spPr>
        <p:txBody>
          <a:bodyPr>
            <a:normAutofit/>
          </a:bodyPr>
          <a:lstStyle/>
          <a:p>
            <a:pPr>
              <a:lnSpc>
                <a:spcPct val="100000"/>
              </a:lnSpc>
              <a:spcBef>
                <a:spcPts val="0"/>
              </a:spcBef>
            </a:pPr>
            <a:r>
              <a:rPr lang="en-US" sz="4400">
                <a:ea typeface="+mj-lt"/>
                <a:cs typeface="+mj-lt"/>
              </a:rPr>
              <a:t>III.</a:t>
            </a:r>
            <a:r>
              <a:rPr lang="en-US" sz="4400" b="1">
                <a:ea typeface="+mj-lt"/>
                <a:cs typeface="+mj-lt"/>
              </a:rPr>
              <a:t>  PROFESSIONAL OBLIGATIONS</a:t>
            </a:r>
          </a:p>
        </p:txBody>
      </p:sp>
      <p:sp>
        <p:nvSpPr>
          <p:cNvPr id="4" name="Content Placeholder 3">
            <a:extLst>
              <a:ext uri="{FF2B5EF4-FFF2-40B4-BE49-F238E27FC236}">
                <a16:creationId xmlns:a16="http://schemas.microsoft.com/office/drawing/2014/main" id="{A57B70DC-806C-14D8-88D9-1E1BF5269240}"/>
              </a:ext>
            </a:extLst>
          </p:cNvPr>
          <p:cNvSpPr>
            <a:spLocks noGrp="1"/>
          </p:cNvSpPr>
          <p:nvPr>
            <p:ph idx="1"/>
          </p:nvPr>
        </p:nvSpPr>
        <p:spPr>
          <a:xfrm>
            <a:off x="889348" y="2771175"/>
            <a:ext cx="10642948" cy="2513514"/>
          </a:xfrm>
        </p:spPr>
        <p:txBody>
          <a:bodyPr vert="horz" lIns="91440" tIns="45720" rIns="91440" bIns="45720" rtlCol="0" anchor="ctr">
            <a:noAutofit/>
          </a:bodyPr>
          <a:lstStyle/>
          <a:p>
            <a:pPr marL="342900" indent="-342900" algn="just">
              <a:buClr>
                <a:srgbClr val="262626"/>
              </a:buClr>
              <a:buAutoNum type="alphaLcParenR"/>
            </a:pPr>
            <a:r>
              <a:rPr lang="en-US" sz="1900">
                <a:ea typeface="+mn-lt"/>
                <a:cs typeface="+mn-lt"/>
              </a:rPr>
              <a:t>Engineers shall not request, propose, or accept a commission on contingent basis under circumstances in which their judgment may be compromised.</a:t>
            </a:r>
          </a:p>
          <a:p>
            <a:pPr marL="342900" indent="-342900" algn="just">
              <a:buClr>
                <a:srgbClr val="262626"/>
              </a:buClr>
              <a:buAutoNum type="alphaLcParenR"/>
            </a:pPr>
            <a:r>
              <a:rPr lang="en-US" sz="1900">
                <a:ea typeface="+mn-lt"/>
                <a:cs typeface="+mn-lt"/>
              </a:rPr>
              <a:t>Engineers in salaried positions shall accept part-time engineering work only to the extent consistent with the policies of the employer and in accordance with ethical considerations.</a:t>
            </a:r>
          </a:p>
          <a:p>
            <a:pPr marL="342900" indent="-342900" algn="just">
              <a:buClr>
                <a:srgbClr val="262626"/>
              </a:buClr>
              <a:buAutoNum type="alphaLcParenR"/>
            </a:pPr>
            <a:r>
              <a:rPr lang="en-US" sz="1900">
                <a:ea typeface="+mn-lt"/>
                <a:cs typeface="+mn-lt"/>
              </a:rPr>
              <a:t>Engineers shall not, without consent, use equipment, supplies, laboratory, or office facilities of an employer to carry on outside private practice.</a:t>
            </a:r>
          </a:p>
        </p:txBody>
      </p:sp>
      <p:sp>
        <p:nvSpPr>
          <p:cNvPr id="6" name="Title 1">
            <a:extLst>
              <a:ext uri="{FF2B5EF4-FFF2-40B4-BE49-F238E27FC236}">
                <a16:creationId xmlns:a16="http://schemas.microsoft.com/office/drawing/2014/main" id="{7176D739-1E95-6C65-26B2-9DB20AC936EB}"/>
              </a:ext>
            </a:extLst>
          </p:cNvPr>
          <p:cNvSpPr txBox="1">
            <a:spLocks/>
          </p:cNvSpPr>
          <p:nvPr/>
        </p:nvSpPr>
        <p:spPr>
          <a:xfrm>
            <a:off x="478080" y="1567433"/>
            <a:ext cx="11269249" cy="140291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US" sz="4800" kern="1200" cap="none" spc="0" baseline="0" dirty="0">
                <a:solidFill>
                  <a:schemeClr val="tx1">
                    <a:lumMod val="85000"/>
                    <a:lumOff val="15000"/>
                  </a:schemeClr>
                </a:solidFill>
                <a:effectLst/>
                <a:latin typeface="+mj-lt"/>
                <a:ea typeface="+mn-ea"/>
                <a:cs typeface="+mn-cs"/>
              </a:defRPr>
            </a:lvl1pPr>
          </a:lstStyle>
          <a:p>
            <a:pPr algn="just">
              <a:lnSpc>
                <a:spcPct val="100000"/>
              </a:lnSpc>
              <a:spcBef>
                <a:spcPts val="0"/>
              </a:spcBef>
            </a:pPr>
            <a:r>
              <a:rPr lang="en-US" sz="2600" b="1">
                <a:ea typeface="+mj-lt"/>
                <a:cs typeface="+mj-lt"/>
              </a:rPr>
              <a:t>6.</a:t>
            </a:r>
            <a:r>
              <a:rPr lang="en-US" sz="2600" b="1">
                <a:latin typeface="Garamond"/>
                <a:ea typeface="+mj-lt"/>
                <a:cs typeface="+mj-lt"/>
              </a:rPr>
              <a:t>  </a:t>
            </a:r>
            <a:r>
              <a:rPr lang="en-US" sz="2200" i="1">
                <a:latin typeface="Congenial"/>
                <a:ea typeface="+mj-lt"/>
                <a:cs typeface="+mj-lt"/>
              </a:rPr>
              <a:t>Engineers shall not attempt to obtain employment or advancement or professional engagement by untruthfully criticizing other engineers, or by other improper or questionable methods.</a:t>
            </a:r>
            <a:endParaRPr lang="en-US" sz="2200" i="1">
              <a:latin typeface="Congenial"/>
            </a:endParaRPr>
          </a:p>
        </p:txBody>
      </p:sp>
      <p:pic>
        <p:nvPicPr>
          <p:cNvPr id="10" name="Graphic 10" descr="Water lilies and ripples on a pond">
            <a:extLst>
              <a:ext uri="{FF2B5EF4-FFF2-40B4-BE49-F238E27FC236}">
                <a16:creationId xmlns:a16="http://schemas.microsoft.com/office/drawing/2014/main" id="{15DC2661-AFA9-CAA4-2183-156FF620E17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231726" y="5279198"/>
            <a:ext cx="3371590" cy="1132563"/>
          </a:xfrm>
          <a:prstGeom prst="rect">
            <a:avLst/>
          </a:prstGeom>
        </p:spPr>
      </p:pic>
      <p:pic>
        <p:nvPicPr>
          <p:cNvPr id="12" name="Graphic 10" descr="Water lilies and ripples on a pond">
            <a:extLst>
              <a:ext uri="{FF2B5EF4-FFF2-40B4-BE49-F238E27FC236}">
                <a16:creationId xmlns:a16="http://schemas.microsoft.com/office/drawing/2014/main" id="{C78AC9E8-48C8-D899-90B4-639FC392B31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603315" y="5279197"/>
            <a:ext cx="3465535" cy="1132563"/>
          </a:xfrm>
          <a:prstGeom prst="rect">
            <a:avLst/>
          </a:prstGeom>
        </p:spPr>
      </p:pic>
      <p:pic>
        <p:nvPicPr>
          <p:cNvPr id="13" name="Graphic 10" descr="Water lilies and ripples on a pond">
            <a:extLst>
              <a:ext uri="{FF2B5EF4-FFF2-40B4-BE49-F238E27FC236}">
                <a16:creationId xmlns:a16="http://schemas.microsoft.com/office/drawing/2014/main" id="{4D873C62-FB85-8092-A923-FA31D61C6DE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068849" y="5279197"/>
            <a:ext cx="3371590" cy="1132563"/>
          </a:xfrm>
          <a:prstGeom prst="rect">
            <a:avLst/>
          </a:prstGeom>
        </p:spPr>
      </p:pic>
    </p:spTree>
    <p:extLst>
      <p:ext uri="{BB962C8B-B14F-4D97-AF65-F5344CB8AC3E}">
        <p14:creationId xmlns:p14="http://schemas.microsoft.com/office/powerpoint/2010/main" val="17913706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7A8BFE-4F6B-51F8-9049-D072257CFBF7}"/>
              </a:ext>
            </a:extLst>
          </p:cNvPr>
          <p:cNvSpPr>
            <a:spLocks noGrp="1"/>
          </p:cNvSpPr>
          <p:nvPr>
            <p:ph type="title"/>
          </p:nvPr>
        </p:nvSpPr>
        <p:spPr>
          <a:xfrm>
            <a:off x="1066801" y="600841"/>
            <a:ext cx="10235853" cy="1371600"/>
          </a:xfrm>
        </p:spPr>
        <p:txBody>
          <a:bodyPr>
            <a:normAutofit/>
          </a:bodyPr>
          <a:lstStyle/>
          <a:p>
            <a:pPr>
              <a:lnSpc>
                <a:spcPct val="100000"/>
              </a:lnSpc>
              <a:spcBef>
                <a:spcPts val="0"/>
              </a:spcBef>
            </a:pPr>
            <a:r>
              <a:rPr lang="en-US" sz="4400">
                <a:ea typeface="+mj-lt"/>
                <a:cs typeface="+mj-lt"/>
              </a:rPr>
              <a:t>III.</a:t>
            </a:r>
            <a:r>
              <a:rPr lang="en-US" sz="4400" b="1">
                <a:ea typeface="+mj-lt"/>
                <a:cs typeface="+mj-lt"/>
              </a:rPr>
              <a:t>  PROFESSIONAL OBLIGATIONS</a:t>
            </a:r>
          </a:p>
        </p:txBody>
      </p:sp>
      <p:sp>
        <p:nvSpPr>
          <p:cNvPr id="4" name="Content Placeholder 3">
            <a:extLst>
              <a:ext uri="{FF2B5EF4-FFF2-40B4-BE49-F238E27FC236}">
                <a16:creationId xmlns:a16="http://schemas.microsoft.com/office/drawing/2014/main" id="{A57B70DC-806C-14D8-88D9-1E1BF5269240}"/>
              </a:ext>
            </a:extLst>
          </p:cNvPr>
          <p:cNvSpPr>
            <a:spLocks noGrp="1"/>
          </p:cNvSpPr>
          <p:nvPr>
            <p:ph idx="1"/>
          </p:nvPr>
        </p:nvSpPr>
        <p:spPr>
          <a:xfrm>
            <a:off x="2851758" y="3230461"/>
            <a:ext cx="8784921" cy="3024995"/>
          </a:xfrm>
        </p:spPr>
        <p:txBody>
          <a:bodyPr vert="horz" lIns="91440" tIns="45720" rIns="91440" bIns="45720" rtlCol="0" anchor="ctr">
            <a:noAutofit/>
          </a:bodyPr>
          <a:lstStyle/>
          <a:p>
            <a:pPr marL="342900" indent="-342900" algn="just">
              <a:buClr>
                <a:srgbClr val="262626"/>
              </a:buClr>
              <a:buAutoNum type="alphaLcParenR"/>
            </a:pPr>
            <a:r>
              <a:rPr lang="en-US" sz="1950">
                <a:ea typeface="+mn-lt"/>
                <a:cs typeface="+mn-lt"/>
              </a:rPr>
              <a:t>Engineers in private practice shall not review the work of another engineer for the same client, except with the knowledge of such engineer, or unless the connection of such engineer with the work has been terminated.</a:t>
            </a:r>
          </a:p>
          <a:p>
            <a:pPr marL="342900" indent="-342900" algn="just">
              <a:buClr>
                <a:srgbClr val="262626"/>
              </a:buClr>
              <a:buAutoNum type="alphaLcParenR"/>
            </a:pPr>
            <a:r>
              <a:rPr lang="en-US" sz="1950">
                <a:ea typeface="+mn-lt"/>
                <a:cs typeface="+mn-lt"/>
              </a:rPr>
              <a:t>Engineers in government, industrial, or educational employ are entitled to review and evaluate the work or other engineers when so required by their employment duties.</a:t>
            </a:r>
          </a:p>
          <a:p>
            <a:pPr marL="342900" indent="-342900" algn="just">
              <a:buClr>
                <a:srgbClr val="262626"/>
              </a:buClr>
              <a:buAutoNum type="alphaLcParenR"/>
            </a:pPr>
            <a:r>
              <a:rPr lang="en-US" sz="1950">
                <a:ea typeface="+mn-lt"/>
                <a:cs typeface="+mn-lt"/>
              </a:rPr>
              <a:t>Engineers in sales or industrial employ are entitled to make engineering comparisons of represented products with products of other suppliers.</a:t>
            </a:r>
          </a:p>
        </p:txBody>
      </p:sp>
      <p:sp>
        <p:nvSpPr>
          <p:cNvPr id="6" name="Title 1">
            <a:extLst>
              <a:ext uri="{FF2B5EF4-FFF2-40B4-BE49-F238E27FC236}">
                <a16:creationId xmlns:a16="http://schemas.microsoft.com/office/drawing/2014/main" id="{7176D739-1E95-6C65-26B2-9DB20AC936EB}"/>
              </a:ext>
            </a:extLst>
          </p:cNvPr>
          <p:cNvSpPr txBox="1">
            <a:spLocks/>
          </p:cNvSpPr>
          <p:nvPr/>
        </p:nvSpPr>
        <p:spPr>
          <a:xfrm>
            <a:off x="478080" y="1567433"/>
            <a:ext cx="11311002" cy="170562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US" sz="4800" kern="1200" cap="none" spc="0" baseline="0" dirty="0">
                <a:solidFill>
                  <a:schemeClr val="tx1">
                    <a:lumMod val="85000"/>
                    <a:lumOff val="15000"/>
                  </a:schemeClr>
                </a:solidFill>
                <a:effectLst/>
                <a:latin typeface="+mj-lt"/>
                <a:ea typeface="+mn-ea"/>
                <a:cs typeface="+mn-cs"/>
              </a:defRPr>
            </a:lvl1pPr>
          </a:lstStyle>
          <a:p>
            <a:pPr algn="just">
              <a:lnSpc>
                <a:spcPct val="100000"/>
              </a:lnSpc>
              <a:spcBef>
                <a:spcPts val="0"/>
              </a:spcBef>
            </a:pPr>
            <a:r>
              <a:rPr lang="en-US" sz="2600" b="1">
                <a:ea typeface="+mj-lt"/>
                <a:cs typeface="+mj-lt"/>
              </a:rPr>
              <a:t>7.  </a:t>
            </a:r>
            <a:r>
              <a:rPr lang="en-US" sz="2200" i="1">
                <a:latin typeface="Congenial"/>
                <a:ea typeface="+mj-lt"/>
                <a:cs typeface="+mj-lt"/>
              </a:rPr>
              <a:t> Engineers shall not attempt to injure, maliciously or falsely, directly or indirectly, the professional reputation, prospects, practice, or employment of other engineers. Engineers who believe others are guilty of unethical or illegal practice shall present such information to the proper authority for action.</a:t>
            </a:r>
            <a:endParaRPr lang="en-US" sz="2200" i="1">
              <a:latin typeface="Congenial"/>
            </a:endParaRPr>
          </a:p>
        </p:txBody>
      </p:sp>
      <p:pic>
        <p:nvPicPr>
          <p:cNvPr id="3" name="Graphic 4" descr="Woman with a prosthetic arm">
            <a:extLst>
              <a:ext uri="{FF2B5EF4-FFF2-40B4-BE49-F238E27FC236}">
                <a16:creationId xmlns:a16="http://schemas.microsoft.com/office/drawing/2014/main" id="{F371F17D-EB48-0AF8-CECA-E0C2A0CB278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14558" y="3478778"/>
            <a:ext cx="2152910" cy="2520471"/>
          </a:xfrm>
          <a:prstGeom prst="rect">
            <a:avLst/>
          </a:prstGeom>
        </p:spPr>
      </p:pic>
    </p:spTree>
    <p:extLst>
      <p:ext uri="{BB962C8B-B14F-4D97-AF65-F5344CB8AC3E}">
        <p14:creationId xmlns:p14="http://schemas.microsoft.com/office/powerpoint/2010/main" val="12763049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7A8BFE-4F6B-51F8-9049-D072257CFBF7}"/>
              </a:ext>
            </a:extLst>
          </p:cNvPr>
          <p:cNvSpPr>
            <a:spLocks noGrp="1"/>
          </p:cNvSpPr>
          <p:nvPr>
            <p:ph type="title"/>
          </p:nvPr>
        </p:nvSpPr>
        <p:spPr>
          <a:xfrm>
            <a:off x="1066801" y="600841"/>
            <a:ext cx="10235853" cy="1371600"/>
          </a:xfrm>
        </p:spPr>
        <p:txBody>
          <a:bodyPr>
            <a:normAutofit/>
          </a:bodyPr>
          <a:lstStyle/>
          <a:p>
            <a:pPr>
              <a:lnSpc>
                <a:spcPct val="100000"/>
              </a:lnSpc>
              <a:spcBef>
                <a:spcPts val="0"/>
              </a:spcBef>
            </a:pPr>
            <a:r>
              <a:rPr lang="en-US" sz="4400">
                <a:ea typeface="+mj-lt"/>
                <a:cs typeface="+mj-lt"/>
              </a:rPr>
              <a:t>III.</a:t>
            </a:r>
            <a:r>
              <a:rPr lang="en-US" sz="4400" b="1">
                <a:ea typeface="+mj-lt"/>
                <a:cs typeface="+mj-lt"/>
              </a:rPr>
              <a:t>  PROFESSIONAL OBLIGATIONS</a:t>
            </a:r>
          </a:p>
        </p:txBody>
      </p:sp>
      <p:sp>
        <p:nvSpPr>
          <p:cNvPr id="6" name="Title 1">
            <a:extLst>
              <a:ext uri="{FF2B5EF4-FFF2-40B4-BE49-F238E27FC236}">
                <a16:creationId xmlns:a16="http://schemas.microsoft.com/office/drawing/2014/main" id="{7176D739-1E95-6C65-26B2-9DB20AC936EB}"/>
              </a:ext>
            </a:extLst>
          </p:cNvPr>
          <p:cNvSpPr txBox="1">
            <a:spLocks/>
          </p:cNvSpPr>
          <p:nvPr/>
        </p:nvSpPr>
        <p:spPr>
          <a:xfrm>
            <a:off x="478080" y="1713569"/>
            <a:ext cx="11311002" cy="1475985"/>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lang="en-US" sz="4800" kern="1200" cap="none" spc="0" baseline="0" dirty="0">
                <a:solidFill>
                  <a:schemeClr val="tx1">
                    <a:lumMod val="85000"/>
                    <a:lumOff val="15000"/>
                  </a:schemeClr>
                </a:solidFill>
                <a:effectLst/>
                <a:latin typeface="+mj-lt"/>
                <a:ea typeface="+mn-ea"/>
                <a:cs typeface="+mn-cs"/>
              </a:defRPr>
            </a:lvl1pPr>
          </a:lstStyle>
          <a:p>
            <a:pPr algn="just">
              <a:lnSpc>
                <a:spcPct val="100000"/>
              </a:lnSpc>
              <a:spcBef>
                <a:spcPts val="0"/>
              </a:spcBef>
            </a:pPr>
            <a:r>
              <a:rPr lang="en-US" sz="2600" b="1">
                <a:ea typeface="+mj-lt"/>
                <a:cs typeface="+mj-lt"/>
              </a:rPr>
              <a:t>8.  </a:t>
            </a:r>
            <a:r>
              <a:rPr lang="en-US" sz="2200" i="1">
                <a:latin typeface="Congenial"/>
                <a:ea typeface="+mj-lt"/>
                <a:cs typeface="+mj-lt"/>
              </a:rPr>
              <a:t>Engineers shall accept personal responsibility for their professional activities, provided, however, that engineers may seek indemnification for services arising out of their practice for other than gross negligence, where the engineer’s interests cannot otherwise be protected.</a:t>
            </a:r>
            <a:endParaRPr lang="en-US" sz="2200" i="1">
              <a:latin typeface="Congenial"/>
            </a:endParaRPr>
          </a:p>
        </p:txBody>
      </p:sp>
      <p:pic>
        <p:nvPicPr>
          <p:cNvPr id="85" name="Graphic 7" descr="Ringing alarm clock">
            <a:extLst>
              <a:ext uri="{FF2B5EF4-FFF2-40B4-BE49-F238E27FC236}">
                <a16:creationId xmlns:a16="http://schemas.microsoft.com/office/drawing/2014/main" id="{D9BF9F27-DCDC-A780-4BBE-31ECC6D2CBB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18121" y="5014912"/>
            <a:ext cx="1209675" cy="1400175"/>
          </a:xfrm>
          <a:prstGeom prst="rect">
            <a:avLst/>
          </a:prstGeom>
        </p:spPr>
      </p:pic>
      <p:sp>
        <p:nvSpPr>
          <p:cNvPr id="278" name="Content Placeholder 277">
            <a:extLst>
              <a:ext uri="{FF2B5EF4-FFF2-40B4-BE49-F238E27FC236}">
                <a16:creationId xmlns:a16="http://schemas.microsoft.com/office/drawing/2014/main" id="{2BE228C5-2DBF-7E5D-FD70-CEBD591BFD24}"/>
              </a:ext>
            </a:extLst>
          </p:cNvPr>
          <p:cNvSpPr>
            <a:spLocks noGrp="1"/>
          </p:cNvSpPr>
          <p:nvPr>
            <p:ph idx="1"/>
          </p:nvPr>
        </p:nvSpPr>
        <p:spPr>
          <a:xfrm>
            <a:off x="1880990" y="3428791"/>
            <a:ext cx="6968648" cy="2701404"/>
          </a:xfrm>
        </p:spPr>
        <p:txBody>
          <a:bodyPr vert="horz" lIns="91440" tIns="45720" rIns="91440" bIns="45720" rtlCol="0" anchor="ctr">
            <a:normAutofit/>
          </a:bodyPr>
          <a:lstStyle/>
          <a:p>
            <a:pPr marL="342900" indent="-342900" algn="just">
              <a:spcBef>
                <a:spcPts val="0"/>
              </a:spcBef>
              <a:buAutoNum type="alphaLcParenR"/>
            </a:pPr>
            <a:r>
              <a:rPr lang="en-US" sz="2000">
                <a:ea typeface="+mn-lt"/>
                <a:cs typeface="+mn-lt"/>
              </a:rPr>
              <a:t>Engineers shall conform with state registration laws in the practice of engineering.</a:t>
            </a:r>
            <a:endParaRPr lang="en-US" sz="2000"/>
          </a:p>
          <a:p>
            <a:pPr marL="342900" indent="-342900" algn="just">
              <a:spcBef>
                <a:spcPts val="0"/>
              </a:spcBef>
              <a:buClr>
                <a:srgbClr val="262626"/>
              </a:buClr>
              <a:buAutoNum type="alphaLcParenR"/>
            </a:pPr>
            <a:endParaRPr lang="en-US" sz="2000">
              <a:ea typeface="+mn-lt"/>
              <a:cs typeface="+mn-lt"/>
            </a:endParaRPr>
          </a:p>
          <a:p>
            <a:pPr marL="342900" indent="-342900" algn="just">
              <a:spcBef>
                <a:spcPts val="0"/>
              </a:spcBef>
              <a:buClr>
                <a:srgbClr val="262626"/>
              </a:buClr>
              <a:buAutoNum type="alphaLcParenR"/>
            </a:pPr>
            <a:endParaRPr lang="en-US" sz="2000">
              <a:ea typeface="+mn-lt"/>
              <a:cs typeface="+mn-lt"/>
            </a:endParaRPr>
          </a:p>
          <a:p>
            <a:pPr marL="342900" indent="-342900" algn="just">
              <a:spcBef>
                <a:spcPts val="0"/>
              </a:spcBef>
              <a:buClr>
                <a:srgbClr val="262626"/>
              </a:buClr>
              <a:buAutoNum type="alphaLcParenR"/>
            </a:pPr>
            <a:r>
              <a:rPr lang="en-US" sz="2000">
                <a:ea typeface="+mn-lt"/>
                <a:cs typeface="+mn-lt"/>
              </a:rPr>
              <a:t>Engineers shall not use association with a non-engineer, a corporation, or partnership as a “cloak” for unethical acts.</a:t>
            </a:r>
          </a:p>
          <a:p>
            <a:pPr algn="just">
              <a:buClr>
                <a:srgbClr val="262626"/>
              </a:buClr>
            </a:pPr>
            <a:endParaRPr lang="en-US" sz="2300"/>
          </a:p>
        </p:txBody>
      </p:sp>
      <p:pic>
        <p:nvPicPr>
          <p:cNvPr id="280" name="Graphic 280" descr="An open book">
            <a:extLst>
              <a:ext uri="{FF2B5EF4-FFF2-40B4-BE49-F238E27FC236}">
                <a16:creationId xmlns:a16="http://schemas.microsoft.com/office/drawing/2014/main" id="{9973C04D-CCDD-7255-5E14-2D50D4A418D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102246" y="3272425"/>
            <a:ext cx="2557397" cy="2745287"/>
          </a:xfrm>
          <a:prstGeom prst="rect">
            <a:avLst/>
          </a:prstGeom>
        </p:spPr>
      </p:pic>
    </p:spTree>
    <p:extLst>
      <p:ext uri="{BB962C8B-B14F-4D97-AF65-F5344CB8AC3E}">
        <p14:creationId xmlns:p14="http://schemas.microsoft.com/office/powerpoint/2010/main" val="9562796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04DB13E-F722-4ED6-BB00-556651E952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1E8D93C5-28EB-42D0-86CE-D804955653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4" name="Rectangle 13">
            <a:extLst>
              <a:ext uri="{FF2B5EF4-FFF2-40B4-BE49-F238E27FC236}">
                <a16:creationId xmlns:a16="http://schemas.microsoft.com/office/drawing/2014/main" id="{AB1B1E7D-F76D-4744-AF85-239E6998A4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6" name="Rectangle 15">
            <a:extLst>
              <a:ext uri="{FF2B5EF4-FFF2-40B4-BE49-F238E27FC236}">
                <a16:creationId xmlns:a16="http://schemas.microsoft.com/office/drawing/2014/main" id="{3BB65211-00DB-45B6-A223-033B2D19CB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8" name="Group 17">
            <a:extLst>
              <a:ext uri="{FF2B5EF4-FFF2-40B4-BE49-F238E27FC236}">
                <a16:creationId xmlns:a16="http://schemas.microsoft.com/office/drawing/2014/main" id="{E26428D7-C6F3-473D-A360-A3F5C3E8728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250180" y="1267730"/>
            <a:ext cx="1691640" cy="615934"/>
            <a:chOff x="5250180" y="1267730"/>
            <a:chExt cx="1691640" cy="615934"/>
          </a:xfrm>
        </p:grpSpPr>
        <p:cxnSp>
          <p:nvCxnSpPr>
            <p:cNvPr id="19" name="Straight Connector 18">
              <a:extLst>
                <a:ext uri="{FF2B5EF4-FFF2-40B4-BE49-F238E27FC236}">
                  <a16:creationId xmlns:a16="http://schemas.microsoft.com/office/drawing/2014/main" id="{14DF524F-3FEF-4236-90C6-820E876A94E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400A003-1BE9-49C2-8E57-DCD9B870FC8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83BF0991-F9A1-4282-99DB-92D70239F6A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3" name="Rectangle 22">
            <a:extLst>
              <a:ext uri="{FF2B5EF4-FFF2-40B4-BE49-F238E27FC236}">
                <a16:creationId xmlns:a16="http://schemas.microsoft.com/office/drawing/2014/main" id="{56F7F177-4AE8-4934-A7F6-B3910259F2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66" y="0"/>
            <a:ext cx="12193866"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1DAC2350-FA6C-4B24-9A17-926C160E8C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3190" y="457200"/>
            <a:ext cx="11281609" cy="5943603"/>
          </a:xfrm>
          <a:prstGeom prst="rect">
            <a:avLst/>
          </a:prstGeom>
          <a:solidFill>
            <a:srgbClr val="FFFFFF"/>
          </a:solidFill>
          <a:ln w="6350" cap="flat" cmpd="sng" algn="ctr">
            <a:noFill/>
            <a:prstDash val="solid"/>
          </a:ln>
          <a:effectLst>
            <a:outerShdw blurRad="50800" algn="ctr" rotWithShape="0">
              <a:prstClr val="black">
                <a:alpha val="66000"/>
              </a:prstClr>
            </a:outerShdw>
            <a:softEdge rad="0"/>
          </a:effectLst>
        </p:spPr>
      </p:sp>
      <p:sp>
        <p:nvSpPr>
          <p:cNvPr id="27" name="Rectangle 26">
            <a:extLst>
              <a:ext uri="{FF2B5EF4-FFF2-40B4-BE49-F238E27FC236}">
                <a16:creationId xmlns:a16="http://schemas.microsoft.com/office/drawing/2014/main" id="{2A637C44-0146-4C54-A1A1-57BC8E6C3C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6738" y="621793"/>
            <a:ext cx="10954512" cy="5614416"/>
          </a:xfrm>
          <a:prstGeom prst="rect">
            <a:avLst/>
          </a:prstGeom>
          <a:solidFill>
            <a:schemeClr val="bg1">
              <a:lumMod val="75000"/>
              <a:lumOff val="25000"/>
            </a:schemeClr>
          </a:solidFill>
          <a:ln w="6350" cap="sq" cmpd="sng" algn="ctr">
            <a:solidFill>
              <a:schemeClr val="tx1">
                <a:lumMod val="75000"/>
                <a:lumOff val="25000"/>
              </a:schemeClr>
            </a:solidFill>
            <a:prstDash val="solid"/>
            <a:miter lim="800000"/>
          </a:ln>
          <a:effectLst/>
        </p:spPr>
      </p:sp>
      <p:sp>
        <p:nvSpPr>
          <p:cNvPr id="2" name="Title 1">
            <a:extLst>
              <a:ext uri="{FF2B5EF4-FFF2-40B4-BE49-F238E27FC236}">
                <a16:creationId xmlns:a16="http://schemas.microsoft.com/office/drawing/2014/main" id="{2BA56809-73AD-674F-DAFE-BF05F97322A4}"/>
              </a:ext>
            </a:extLst>
          </p:cNvPr>
          <p:cNvSpPr>
            <a:spLocks noGrp="1"/>
          </p:cNvSpPr>
          <p:nvPr>
            <p:ph type="title"/>
          </p:nvPr>
        </p:nvSpPr>
        <p:spPr>
          <a:xfrm>
            <a:off x="1734861" y="1265444"/>
            <a:ext cx="9732773" cy="1465112"/>
          </a:xfrm>
        </p:spPr>
        <p:txBody>
          <a:bodyPr vert="horz" lIns="91440" tIns="45720" rIns="91440" bIns="45720" rtlCol="0" anchor="ctr">
            <a:normAutofit/>
          </a:bodyPr>
          <a:lstStyle/>
          <a:p>
            <a:r>
              <a:rPr lang="en-US" sz="6000"/>
              <a:t>Group Members</a:t>
            </a:r>
          </a:p>
        </p:txBody>
      </p:sp>
      <p:sp>
        <p:nvSpPr>
          <p:cNvPr id="29" name="Rectangle 28">
            <a:extLst>
              <a:ext uri="{FF2B5EF4-FFF2-40B4-BE49-F238E27FC236}">
                <a16:creationId xmlns:a16="http://schemas.microsoft.com/office/drawing/2014/main" id="{6AB310E7-DE5C-4964-8CBB-E87A22B5BD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446824"/>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31" name="Straight Connector 30">
            <a:extLst>
              <a:ext uri="{FF2B5EF4-FFF2-40B4-BE49-F238E27FC236}">
                <a16:creationId xmlns:a16="http://schemas.microsoft.com/office/drawing/2014/main" id="{BC6D0BA2-2FCA-496D-A55A-C56A7B3E09D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EA158404-99A1-4EB0-B63C-8744C273AC0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941820"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B1848EA8-FE52-4762-AE9B-5D1DD4C3362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1092118"/>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pic>
        <p:nvPicPr>
          <p:cNvPr id="7" name="Graphic 6" descr="Users">
            <a:extLst>
              <a:ext uri="{FF2B5EF4-FFF2-40B4-BE49-F238E27FC236}">
                <a16:creationId xmlns:a16="http://schemas.microsoft.com/office/drawing/2014/main" id="{09597864-592F-5247-3FD4-475E8BA25B0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76120" y="1180525"/>
            <a:ext cx="1594230" cy="1626427"/>
          </a:xfrm>
          <a:prstGeom prst="rect">
            <a:avLst/>
          </a:prstGeom>
        </p:spPr>
      </p:pic>
      <p:graphicFrame>
        <p:nvGraphicFramePr>
          <p:cNvPr id="13" name="Table 14">
            <a:extLst>
              <a:ext uri="{FF2B5EF4-FFF2-40B4-BE49-F238E27FC236}">
                <a16:creationId xmlns:a16="http://schemas.microsoft.com/office/drawing/2014/main" id="{069DF674-5691-922F-A147-E7447FCB03E6}"/>
              </a:ext>
            </a:extLst>
          </p:cNvPr>
          <p:cNvGraphicFramePr>
            <a:graphicFrameLocks noGrp="1"/>
          </p:cNvGraphicFramePr>
          <p:nvPr>
            <p:extLst>
              <p:ext uri="{D42A27DB-BD31-4B8C-83A1-F6EECF244321}">
                <p14:modId xmlns:p14="http://schemas.microsoft.com/office/powerpoint/2010/main" val="708819848"/>
              </p:ext>
            </p:extLst>
          </p:nvPr>
        </p:nvGraphicFramePr>
        <p:xfrm>
          <a:off x="2280431" y="3014256"/>
          <a:ext cx="8168638" cy="2818299"/>
        </p:xfrm>
        <a:graphic>
          <a:graphicData uri="http://schemas.openxmlformats.org/drawingml/2006/table">
            <a:tbl>
              <a:tblPr firstRow="1" bandRow="1"/>
              <a:tblGrid>
                <a:gridCol w="4397810">
                  <a:extLst>
                    <a:ext uri="{9D8B030D-6E8A-4147-A177-3AD203B41FA5}">
                      <a16:colId xmlns:a16="http://schemas.microsoft.com/office/drawing/2014/main" val="3621499681"/>
                    </a:ext>
                  </a:extLst>
                </a:gridCol>
                <a:gridCol w="3770828">
                  <a:extLst>
                    <a:ext uri="{9D8B030D-6E8A-4147-A177-3AD203B41FA5}">
                      <a16:colId xmlns:a16="http://schemas.microsoft.com/office/drawing/2014/main" val="3744381497"/>
                    </a:ext>
                  </a:extLst>
                </a:gridCol>
              </a:tblGrid>
              <a:tr h="780919">
                <a:tc>
                  <a:txBody>
                    <a:bodyPr/>
                    <a:lstStyle/>
                    <a:p>
                      <a:r>
                        <a:rPr lang="en-US" sz="2200" b="1"/>
                        <a:t>NAME</a:t>
                      </a:r>
                    </a:p>
                  </a:txBody>
                  <a:tcPr>
                    <a:lnL w="0">
                      <a:noFill/>
                    </a:lnL>
                    <a:lnR w="0">
                      <a:noFill/>
                    </a:lnR>
                    <a:lnT w="0">
                      <a:noFill/>
                    </a:lnT>
                    <a:lnB w="0">
                      <a:noFill/>
                    </a:lnB>
                    <a:solidFill>
                      <a:schemeClr val="bg1"/>
                    </a:solidFill>
                  </a:tcPr>
                </a:tc>
                <a:tc>
                  <a:txBody>
                    <a:bodyPr/>
                    <a:lstStyle/>
                    <a:p>
                      <a:r>
                        <a:rPr lang="en-US" sz="2200" b="1"/>
                        <a:t>ID</a:t>
                      </a:r>
                    </a:p>
                  </a:txBody>
                  <a:tcPr>
                    <a:lnL w="0">
                      <a:noFill/>
                    </a:lnL>
                    <a:lnR w="0">
                      <a:noFill/>
                    </a:lnR>
                    <a:lnT w="0">
                      <a:noFill/>
                    </a:lnT>
                    <a:lnB w="0">
                      <a:noFill/>
                    </a:lnB>
                  </a:tcPr>
                </a:tc>
                <a:extLst>
                  <a:ext uri="{0D108BD9-81ED-4DB2-BD59-A6C34878D82A}">
                    <a16:rowId xmlns:a16="http://schemas.microsoft.com/office/drawing/2014/main" val="3349502786"/>
                  </a:ext>
                </a:extLst>
              </a:tr>
              <a:tr h="509345">
                <a:tc>
                  <a:txBody>
                    <a:bodyPr/>
                    <a:lstStyle/>
                    <a:p>
                      <a:pPr lvl="0" algn="l">
                        <a:lnSpc>
                          <a:spcPct val="100000"/>
                        </a:lnSpc>
                        <a:spcBef>
                          <a:spcPts val="0"/>
                        </a:spcBef>
                        <a:spcAft>
                          <a:spcPts val="0"/>
                        </a:spcAft>
                        <a:buNone/>
                      </a:pPr>
                      <a:r>
                        <a:rPr lang="en-US" sz="1800" b="0" i="0" u="none" strike="noStrike" noProof="0">
                          <a:latin typeface="Times New Roman"/>
                        </a:rPr>
                        <a:t>JISHA, </a:t>
                      </a:r>
                      <a:r>
                        <a:rPr lang="en-US" b="0">
                          <a:latin typeface="Times New Roman"/>
                        </a:rPr>
                        <a:t>SARZILA SAHRIN </a:t>
                      </a:r>
                      <a:endParaRPr lang="en-US" sz="1800" b="0" i="0" u="none" strike="noStrike" noProof="0"/>
                    </a:p>
                  </a:txBody>
                  <a:tcPr>
                    <a:lnL w="0">
                      <a:noFill/>
                    </a:lnL>
                    <a:lnR w="0">
                      <a:noFill/>
                    </a:lnR>
                    <a:lnT w="0">
                      <a:noFill/>
                    </a:lnT>
                    <a:lnB w="0">
                      <a:noFill/>
                    </a:lnB>
                  </a:tcPr>
                </a:tc>
                <a:tc>
                  <a:txBody>
                    <a:bodyPr/>
                    <a:lstStyle/>
                    <a:p>
                      <a:r>
                        <a:rPr lang="en-US" b="1"/>
                        <a:t>20-42526-1</a:t>
                      </a:r>
                    </a:p>
                  </a:txBody>
                  <a:tcPr>
                    <a:lnL w="0">
                      <a:noFill/>
                    </a:lnL>
                    <a:lnR w="0">
                      <a:noFill/>
                    </a:lnR>
                    <a:lnT w="0">
                      <a:noFill/>
                    </a:lnT>
                    <a:lnB w="0">
                      <a:noFill/>
                    </a:lnB>
                  </a:tcPr>
                </a:tc>
                <a:extLst>
                  <a:ext uri="{0D108BD9-81ED-4DB2-BD59-A6C34878D82A}">
                    <a16:rowId xmlns:a16="http://schemas.microsoft.com/office/drawing/2014/main" val="2851497653"/>
                  </a:ext>
                </a:extLst>
              </a:tr>
              <a:tr h="509345">
                <a:tc>
                  <a:txBody>
                    <a:bodyPr/>
                    <a:lstStyle/>
                    <a:p>
                      <a:pPr lvl="0" algn="l">
                        <a:lnSpc>
                          <a:spcPct val="100000"/>
                        </a:lnSpc>
                        <a:spcBef>
                          <a:spcPts val="0"/>
                        </a:spcBef>
                        <a:spcAft>
                          <a:spcPts val="0"/>
                        </a:spcAft>
                        <a:buNone/>
                      </a:pPr>
                      <a:r>
                        <a:rPr lang="en-US" sz="1800" b="0" i="0" u="none" strike="noStrike" noProof="0">
                          <a:latin typeface="Times New Roman"/>
                        </a:rPr>
                        <a:t>BARI, SAMIHATUL</a:t>
                      </a:r>
                      <a:endParaRPr lang="en-US" b="0">
                        <a:latin typeface="Times New Roman"/>
                      </a:endParaRPr>
                    </a:p>
                  </a:txBody>
                  <a:tcPr>
                    <a:lnL w="0">
                      <a:noFill/>
                    </a:lnL>
                    <a:lnR w="0">
                      <a:noFill/>
                    </a:lnR>
                    <a:lnT w="0">
                      <a:noFill/>
                    </a:lnT>
                    <a:lnB w="0">
                      <a:noFill/>
                    </a:lnB>
                  </a:tcPr>
                </a:tc>
                <a:tc>
                  <a:txBody>
                    <a:bodyPr/>
                    <a:lstStyle/>
                    <a:p>
                      <a:pPr lvl="0">
                        <a:buNone/>
                      </a:pPr>
                      <a:r>
                        <a:rPr lang="en-US" sz="1800" b="1" i="0" u="none" strike="noStrike" noProof="0">
                          <a:latin typeface="Garamond"/>
                        </a:rPr>
                        <a:t>20-42018-1 </a:t>
                      </a:r>
                      <a:endParaRPr lang="en-US" b="1"/>
                    </a:p>
                  </a:txBody>
                  <a:tcPr>
                    <a:lnL w="0">
                      <a:noFill/>
                    </a:lnL>
                    <a:lnR w="0">
                      <a:noFill/>
                    </a:lnR>
                    <a:lnT w="0">
                      <a:noFill/>
                    </a:lnT>
                    <a:lnB w="0">
                      <a:noFill/>
                    </a:lnB>
                  </a:tcPr>
                </a:tc>
                <a:extLst>
                  <a:ext uri="{0D108BD9-81ED-4DB2-BD59-A6C34878D82A}">
                    <a16:rowId xmlns:a16="http://schemas.microsoft.com/office/drawing/2014/main" val="1319529896"/>
                  </a:ext>
                </a:extLst>
              </a:tr>
              <a:tr h="509345">
                <a:tc>
                  <a:txBody>
                    <a:bodyPr/>
                    <a:lstStyle/>
                    <a:p>
                      <a:pPr lvl="0" algn="l">
                        <a:lnSpc>
                          <a:spcPct val="100000"/>
                        </a:lnSpc>
                        <a:spcBef>
                          <a:spcPts val="0"/>
                        </a:spcBef>
                        <a:spcAft>
                          <a:spcPts val="0"/>
                        </a:spcAft>
                        <a:buNone/>
                      </a:pPr>
                      <a:r>
                        <a:rPr lang="en-US" sz="1800" b="0" i="0" u="none" strike="noStrike" noProof="0">
                          <a:latin typeface="Times New Roman"/>
                        </a:rPr>
                        <a:t>AKTER, TAMANNA</a:t>
                      </a:r>
                      <a:endParaRPr lang="en-US" b="0">
                        <a:latin typeface="Times New Roman"/>
                      </a:endParaRPr>
                    </a:p>
                  </a:txBody>
                  <a:tcPr>
                    <a:lnL w="0">
                      <a:noFill/>
                    </a:lnL>
                    <a:lnR w="0">
                      <a:noFill/>
                    </a:lnR>
                    <a:lnT w="0">
                      <a:noFill/>
                    </a:lnT>
                    <a:lnB w="0">
                      <a:noFill/>
                    </a:lnB>
                    <a:solidFill>
                      <a:schemeClr val="bg1"/>
                    </a:solidFill>
                  </a:tcPr>
                </a:tc>
                <a:tc>
                  <a:txBody>
                    <a:bodyPr/>
                    <a:lstStyle/>
                    <a:p>
                      <a:pPr lvl="0">
                        <a:buNone/>
                      </a:pPr>
                      <a:r>
                        <a:rPr lang="en-US" sz="1800" b="1" i="0" u="none" strike="noStrike" noProof="0">
                          <a:latin typeface="Garamond"/>
                        </a:rPr>
                        <a:t>20-42410-1 </a:t>
                      </a:r>
                      <a:endParaRPr lang="en-US" b="1"/>
                    </a:p>
                  </a:txBody>
                  <a:tcPr>
                    <a:lnL w="0">
                      <a:noFill/>
                    </a:lnL>
                    <a:lnR w="0">
                      <a:noFill/>
                    </a:lnR>
                    <a:lnT w="0">
                      <a:noFill/>
                    </a:lnT>
                    <a:lnB w="0">
                      <a:noFill/>
                    </a:lnB>
                  </a:tcPr>
                </a:tc>
                <a:extLst>
                  <a:ext uri="{0D108BD9-81ED-4DB2-BD59-A6C34878D82A}">
                    <a16:rowId xmlns:a16="http://schemas.microsoft.com/office/drawing/2014/main" val="589456649"/>
                  </a:ext>
                </a:extLst>
              </a:tr>
              <a:tr h="509345">
                <a:tc>
                  <a:txBody>
                    <a:bodyPr/>
                    <a:lstStyle/>
                    <a:p>
                      <a:pPr lvl="0" algn="l">
                        <a:lnSpc>
                          <a:spcPct val="100000"/>
                        </a:lnSpc>
                        <a:spcBef>
                          <a:spcPts val="0"/>
                        </a:spcBef>
                        <a:spcAft>
                          <a:spcPts val="0"/>
                        </a:spcAft>
                        <a:buNone/>
                      </a:pPr>
                      <a:r>
                        <a:rPr lang="en-US" sz="1800" b="0" i="0" u="none" strike="noStrike" noProof="0">
                          <a:latin typeface="Times New Roman"/>
                        </a:rPr>
                        <a:t>AKTHER, SUMI</a:t>
                      </a:r>
                      <a:endParaRPr lang="en-US" b="0">
                        <a:latin typeface="Times New Roman"/>
                      </a:endParaRPr>
                    </a:p>
                  </a:txBody>
                  <a:tcPr>
                    <a:lnL w="0">
                      <a:noFill/>
                    </a:lnL>
                    <a:lnR w="0">
                      <a:noFill/>
                    </a:lnR>
                    <a:lnT w="0">
                      <a:noFill/>
                    </a:lnT>
                    <a:lnB w="0">
                      <a:noFill/>
                    </a:lnB>
                  </a:tcPr>
                </a:tc>
                <a:tc>
                  <a:txBody>
                    <a:bodyPr/>
                    <a:lstStyle/>
                    <a:p>
                      <a:pPr lvl="0">
                        <a:buNone/>
                      </a:pPr>
                      <a:r>
                        <a:rPr lang="en-US" sz="1800" b="1" i="0" u="none" strike="noStrike" noProof="0">
                          <a:latin typeface="Garamond"/>
                        </a:rPr>
                        <a:t>20-43154-1 </a:t>
                      </a:r>
                      <a:endParaRPr lang="en-US" b="1"/>
                    </a:p>
                  </a:txBody>
                  <a:tcPr>
                    <a:lnL w="0">
                      <a:noFill/>
                    </a:lnL>
                    <a:lnR w="0">
                      <a:noFill/>
                    </a:lnR>
                    <a:lnT w="0">
                      <a:noFill/>
                    </a:lnT>
                    <a:lnB w="0">
                      <a:noFill/>
                    </a:lnB>
                  </a:tcPr>
                </a:tc>
                <a:extLst>
                  <a:ext uri="{0D108BD9-81ED-4DB2-BD59-A6C34878D82A}">
                    <a16:rowId xmlns:a16="http://schemas.microsoft.com/office/drawing/2014/main" val="1660274404"/>
                  </a:ext>
                </a:extLst>
              </a:tr>
            </a:tbl>
          </a:graphicData>
        </a:graphic>
      </p:graphicFrame>
      <p:pic>
        <p:nvPicPr>
          <p:cNvPr id="3" name="Graphic 5" descr="A small sprig of flowers">
            <a:extLst>
              <a:ext uri="{FF2B5EF4-FFF2-40B4-BE49-F238E27FC236}">
                <a16:creationId xmlns:a16="http://schemas.microsoft.com/office/drawing/2014/main" id="{3FF3C0A4-1C78-A2C5-2D73-D18B093B8F15}"/>
              </a:ext>
            </a:extLst>
          </p:cNvPr>
          <p:cNvPicPr>
            <a:picLocks noGrp="1" noChangeAspect="1"/>
          </p:cNvPicPr>
          <p:nvPr/>
        </p:nvPicPr>
        <p:blipFill>
          <a:blip r:embed="rId4">
            <a:extLst>
              <a:ext uri="{96DAC541-7B7A-43D3-8B79-37D633B846F1}">
                <asvg:svgBlip xmlns:asvg="http://schemas.microsoft.com/office/drawing/2016/SVG/main" r:embed="rId5"/>
              </a:ext>
            </a:extLst>
          </a:blip>
          <a:stretch>
            <a:fillRect/>
          </a:stretch>
        </p:blipFill>
        <p:spPr>
          <a:xfrm>
            <a:off x="8457157" y="3162614"/>
            <a:ext cx="4572000" cy="4572000"/>
          </a:xfrm>
          <a:prstGeom prst="rect">
            <a:avLst/>
          </a:prstGeom>
        </p:spPr>
      </p:pic>
    </p:spTree>
    <p:extLst>
      <p:ext uri="{BB962C8B-B14F-4D97-AF65-F5344CB8AC3E}">
        <p14:creationId xmlns:p14="http://schemas.microsoft.com/office/powerpoint/2010/main" val="17553229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7A8BFE-4F6B-51F8-9049-D072257CFBF7}"/>
              </a:ext>
            </a:extLst>
          </p:cNvPr>
          <p:cNvSpPr>
            <a:spLocks noGrp="1"/>
          </p:cNvSpPr>
          <p:nvPr>
            <p:ph type="title"/>
          </p:nvPr>
        </p:nvSpPr>
        <p:spPr>
          <a:xfrm>
            <a:off x="1004171" y="600841"/>
            <a:ext cx="10298483" cy="1246340"/>
          </a:xfrm>
        </p:spPr>
        <p:txBody>
          <a:bodyPr>
            <a:normAutofit/>
          </a:bodyPr>
          <a:lstStyle/>
          <a:p>
            <a:pPr>
              <a:lnSpc>
                <a:spcPct val="100000"/>
              </a:lnSpc>
              <a:spcBef>
                <a:spcPts val="0"/>
              </a:spcBef>
            </a:pPr>
            <a:r>
              <a:rPr lang="en-US" sz="4400">
                <a:ea typeface="+mj-lt"/>
                <a:cs typeface="+mj-lt"/>
              </a:rPr>
              <a:t>III.</a:t>
            </a:r>
            <a:r>
              <a:rPr lang="en-US" sz="4400" b="1">
                <a:ea typeface="+mj-lt"/>
                <a:cs typeface="+mj-lt"/>
              </a:rPr>
              <a:t>  PROFESSIONAL OBLIGATIONS</a:t>
            </a:r>
          </a:p>
        </p:txBody>
      </p:sp>
      <p:sp>
        <p:nvSpPr>
          <p:cNvPr id="4" name="Content Placeholder 3">
            <a:extLst>
              <a:ext uri="{FF2B5EF4-FFF2-40B4-BE49-F238E27FC236}">
                <a16:creationId xmlns:a16="http://schemas.microsoft.com/office/drawing/2014/main" id="{A57B70DC-806C-14D8-88D9-1E1BF5269240}"/>
              </a:ext>
            </a:extLst>
          </p:cNvPr>
          <p:cNvSpPr>
            <a:spLocks noGrp="1"/>
          </p:cNvSpPr>
          <p:nvPr>
            <p:ph idx="1"/>
          </p:nvPr>
        </p:nvSpPr>
        <p:spPr>
          <a:xfrm>
            <a:off x="680581" y="2489339"/>
            <a:ext cx="11112672" cy="3943568"/>
          </a:xfrm>
        </p:spPr>
        <p:txBody>
          <a:bodyPr vert="horz" lIns="91440" tIns="45720" rIns="91440" bIns="45720" rtlCol="0" anchor="ctr">
            <a:noAutofit/>
          </a:bodyPr>
          <a:lstStyle/>
          <a:p>
            <a:pPr marL="457200" indent="-457200" algn="just">
              <a:buClr>
                <a:srgbClr val="262626"/>
              </a:buClr>
              <a:buAutoNum type="alphaLcParenR"/>
            </a:pPr>
            <a:r>
              <a:rPr lang="en-US"/>
              <a:t>Engineers shall, whenever possible, name the person or persons who may be individually responsible for designs, inventions, writings, or other accomplishments.</a:t>
            </a:r>
          </a:p>
          <a:p>
            <a:pPr marL="457200" indent="-457200" algn="just">
              <a:buClr>
                <a:srgbClr val="262626"/>
              </a:buClr>
              <a:buAutoNum type="alphaLcParenR"/>
            </a:pPr>
            <a:r>
              <a:rPr lang="en-US"/>
              <a:t>Engineers using designs supplied by a client recognize that the designs remain the property of the client and may not be duplicated by the engineer for others without express permission.</a:t>
            </a:r>
          </a:p>
          <a:p>
            <a:pPr marL="457200" indent="-457200" algn="just">
              <a:buClr>
                <a:srgbClr val="262626"/>
              </a:buClr>
              <a:buAutoNum type="alphaLcParenR"/>
            </a:pPr>
            <a:r>
              <a:rPr lang="en-US"/>
              <a:t>Engineers, before undertaking work for others in connection with which the engineer may make improvements, plans, designs, inventions, or other records that may justify copyrights or patents, should enter into a positive agreement regarding ownership.</a:t>
            </a:r>
          </a:p>
          <a:p>
            <a:pPr marL="457200" indent="-457200" algn="just">
              <a:buClr>
                <a:srgbClr val="262626"/>
              </a:buClr>
              <a:buAutoNum type="alphaLcParenR"/>
            </a:pPr>
            <a:r>
              <a:rPr lang="en-US"/>
              <a:t>Engineers' designs, data, records, and notes referring exclusively to an employer's work are the employer's property. The employer should indemnify the engineer for use of the information for any purpose other than the original purpose.</a:t>
            </a:r>
          </a:p>
          <a:p>
            <a:pPr marL="457200" indent="-457200" algn="just">
              <a:buClr>
                <a:srgbClr val="262626"/>
              </a:buClr>
              <a:buAutoNum type="alphaLcParenR"/>
            </a:pPr>
            <a:r>
              <a:rPr lang="en-US"/>
              <a:t>Engineers shall continue their professional development throughout their careers and should keep current in their specialty fields by engaging in professional practice, participating in continuing education courses, reading in the technical literature, and attending professional meetings and seminars. </a:t>
            </a:r>
          </a:p>
        </p:txBody>
      </p:sp>
      <p:sp>
        <p:nvSpPr>
          <p:cNvPr id="6" name="Title 1">
            <a:extLst>
              <a:ext uri="{FF2B5EF4-FFF2-40B4-BE49-F238E27FC236}">
                <a16:creationId xmlns:a16="http://schemas.microsoft.com/office/drawing/2014/main" id="{7176D739-1E95-6C65-26B2-9DB20AC936EB}"/>
              </a:ext>
            </a:extLst>
          </p:cNvPr>
          <p:cNvSpPr txBox="1">
            <a:spLocks/>
          </p:cNvSpPr>
          <p:nvPr/>
        </p:nvSpPr>
        <p:spPr>
          <a:xfrm>
            <a:off x="478080" y="1536119"/>
            <a:ext cx="11269248" cy="86012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US" sz="4800" kern="1200" cap="none" spc="0" baseline="0" dirty="0">
                <a:solidFill>
                  <a:schemeClr val="tx1">
                    <a:lumMod val="85000"/>
                    <a:lumOff val="15000"/>
                  </a:schemeClr>
                </a:solidFill>
                <a:effectLst/>
                <a:latin typeface="+mj-lt"/>
                <a:ea typeface="+mn-ea"/>
                <a:cs typeface="+mn-cs"/>
              </a:defRPr>
            </a:lvl1pPr>
          </a:lstStyle>
          <a:p>
            <a:pPr algn="just">
              <a:lnSpc>
                <a:spcPct val="100000"/>
              </a:lnSpc>
              <a:spcBef>
                <a:spcPts val="0"/>
              </a:spcBef>
            </a:pPr>
            <a:r>
              <a:rPr lang="en-US" sz="2600" b="1">
                <a:ea typeface="+mj-lt"/>
                <a:cs typeface="+mj-lt"/>
              </a:rPr>
              <a:t>9.  </a:t>
            </a:r>
            <a:r>
              <a:rPr lang="en-US" sz="2600">
                <a:ea typeface="+mj-lt"/>
                <a:cs typeface="+mj-lt"/>
              </a:rPr>
              <a:t> </a:t>
            </a:r>
            <a:r>
              <a:rPr lang="en-US" sz="2250" i="1">
                <a:latin typeface="Congenial"/>
                <a:ea typeface="+mj-lt"/>
                <a:cs typeface="+mj-lt"/>
              </a:rPr>
              <a:t>Engineers shall give credit for engineering work to those to whom credit is due, and will recognize the propriety interests of others.</a:t>
            </a:r>
            <a:endParaRPr lang="en-US" sz="2250" i="1">
              <a:latin typeface="Congenial"/>
            </a:endParaRPr>
          </a:p>
        </p:txBody>
      </p:sp>
      <p:pic>
        <p:nvPicPr>
          <p:cNvPr id="5" name="Graphic 7" descr="A flower">
            <a:extLst>
              <a:ext uri="{FF2B5EF4-FFF2-40B4-BE49-F238E27FC236}">
                <a16:creationId xmlns:a16="http://schemas.microsoft.com/office/drawing/2014/main" id="{21545988-9D3D-90B6-0F3D-D068FF6DAF0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603165" y="-339249"/>
            <a:ext cx="2008868" cy="1877434"/>
          </a:xfrm>
          <a:prstGeom prst="rect">
            <a:avLst/>
          </a:prstGeom>
        </p:spPr>
      </p:pic>
    </p:spTree>
    <p:extLst>
      <p:ext uri="{BB962C8B-B14F-4D97-AF65-F5344CB8AC3E}">
        <p14:creationId xmlns:p14="http://schemas.microsoft.com/office/powerpoint/2010/main" val="37591632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04DB13E-F722-4ED6-BB00-556651E952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1E8D93C5-28EB-42D0-86CE-D804955653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4" name="Rectangle 13">
            <a:extLst>
              <a:ext uri="{FF2B5EF4-FFF2-40B4-BE49-F238E27FC236}">
                <a16:creationId xmlns:a16="http://schemas.microsoft.com/office/drawing/2014/main" id="{AB1B1E7D-F76D-4744-AF85-239E6998A4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6" name="Rectangle 15">
            <a:extLst>
              <a:ext uri="{FF2B5EF4-FFF2-40B4-BE49-F238E27FC236}">
                <a16:creationId xmlns:a16="http://schemas.microsoft.com/office/drawing/2014/main" id="{3BB65211-00DB-45B6-A223-033B2D19CB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8" name="Group 17">
            <a:extLst>
              <a:ext uri="{FF2B5EF4-FFF2-40B4-BE49-F238E27FC236}">
                <a16:creationId xmlns:a16="http://schemas.microsoft.com/office/drawing/2014/main" id="{E26428D7-C6F3-473D-A360-A3F5C3E8728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250180" y="1267730"/>
            <a:ext cx="1691640" cy="615934"/>
            <a:chOff x="5250180" y="1267730"/>
            <a:chExt cx="1691640" cy="615934"/>
          </a:xfrm>
        </p:grpSpPr>
        <p:cxnSp>
          <p:nvCxnSpPr>
            <p:cNvPr id="19" name="Straight Connector 18">
              <a:extLst>
                <a:ext uri="{FF2B5EF4-FFF2-40B4-BE49-F238E27FC236}">
                  <a16:creationId xmlns:a16="http://schemas.microsoft.com/office/drawing/2014/main" id="{14DF524F-3FEF-4236-90C6-820E876A94E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400A003-1BE9-49C2-8E57-DCD9B870FC8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83BF0991-F9A1-4282-99DB-92D70239F6A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3" name="Rectangle 22">
            <a:extLst>
              <a:ext uri="{FF2B5EF4-FFF2-40B4-BE49-F238E27FC236}">
                <a16:creationId xmlns:a16="http://schemas.microsoft.com/office/drawing/2014/main" id="{56F7F177-4AE8-4934-A7F6-B3910259F2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66" y="0"/>
            <a:ext cx="12193866"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1DAC2350-FA6C-4B24-9A17-926C160E8C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3190" y="457200"/>
            <a:ext cx="11281609" cy="5943603"/>
          </a:xfrm>
          <a:prstGeom prst="rect">
            <a:avLst/>
          </a:prstGeom>
          <a:solidFill>
            <a:srgbClr val="FFFFFF"/>
          </a:solidFill>
          <a:ln w="6350" cap="flat" cmpd="sng" algn="ctr">
            <a:noFill/>
            <a:prstDash val="solid"/>
          </a:ln>
          <a:effectLst>
            <a:outerShdw blurRad="50800" algn="ctr" rotWithShape="0">
              <a:prstClr val="black">
                <a:alpha val="66000"/>
              </a:prstClr>
            </a:outerShdw>
            <a:softEdge rad="0"/>
          </a:effectLst>
        </p:spPr>
      </p:sp>
      <p:sp>
        <p:nvSpPr>
          <p:cNvPr id="27" name="Rectangle 26">
            <a:extLst>
              <a:ext uri="{FF2B5EF4-FFF2-40B4-BE49-F238E27FC236}">
                <a16:creationId xmlns:a16="http://schemas.microsoft.com/office/drawing/2014/main" id="{2A637C44-0146-4C54-A1A1-57BC8E6C3C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6738" y="621793"/>
            <a:ext cx="10954512" cy="5614416"/>
          </a:xfrm>
          <a:prstGeom prst="rect">
            <a:avLst/>
          </a:prstGeom>
          <a:solidFill>
            <a:schemeClr val="bg1">
              <a:lumMod val="75000"/>
              <a:lumOff val="25000"/>
            </a:schemeClr>
          </a:solidFill>
          <a:ln w="6350" cap="sq" cmpd="sng" algn="ctr">
            <a:solidFill>
              <a:schemeClr val="tx1">
                <a:lumMod val="75000"/>
                <a:lumOff val="25000"/>
              </a:schemeClr>
            </a:solidFill>
            <a:prstDash val="solid"/>
            <a:miter lim="800000"/>
          </a:ln>
          <a:effectLst/>
        </p:spPr>
      </p:sp>
      <p:sp>
        <p:nvSpPr>
          <p:cNvPr id="2" name="Title 1">
            <a:extLst>
              <a:ext uri="{FF2B5EF4-FFF2-40B4-BE49-F238E27FC236}">
                <a16:creationId xmlns:a16="http://schemas.microsoft.com/office/drawing/2014/main" id="{2BA56809-73AD-674F-DAFE-BF05F97322A4}"/>
              </a:ext>
            </a:extLst>
          </p:cNvPr>
          <p:cNvSpPr>
            <a:spLocks noGrp="1"/>
          </p:cNvSpPr>
          <p:nvPr>
            <p:ph type="title"/>
          </p:nvPr>
        </p:nvSpPr>
        <p:spPr>
          <a:xfrm>
            <a:off x="1734861" y="1265444"/>
            <a:ext cx="9482253" cy="1465112"/>
          </a:xfrm>
        </p:spPr>
        <p:txBody>
          <a:bodyPr vert="horz" lIns="91440" tIns="45720" rIns="91440" bIns="45720" rtlCol="0" anchor="ctr">
            <a:normAutofit/>
          </a:bodyPr>
          <a:lstStyle/>
          <a:p>
            <a:r>
              <a:rPr lang="en-US" sz="6000"/>
              <a:t> CASE  STUDY</a:t>
            </a:r>
            <a:endParaRPr lang="en-US"/>
          </a:p>
        </p:txBody>
      </p:sp>
      <p:sp>
        <p:nvSpPr>
          <p:cNvPr id="29" name="Rectangle 28">
            <a:extLst>
              <a:ext uri="{FF2B5EF4-FFF2-40B4-BE49-F238E27FC236}">
                <a16:creationId xmlns:a16="http://schemas.microsoft.com/office/drawing/2014/main" id="{6AB310E7-DE5C-4964-8CBB-E87A22B5BD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446824"/>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31" name="Straight Connector 30">
            <a:extLst>
              <a:ext uri="{FF2B5EF4-FFF2-40B4-BE49-F238E27FC236}">
                <a16:creationId xmlns:a16="http://schemas.microsoft.com/office/drawing/2014/main" id="{BC6D0BA2-2FCA-496D-A55A-C56A7B3E09D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EA158404-99A1-4EB0-B63C-8744C273AC0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941820"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B1848EA8-FE52-4762-AE9B-5D1DD4C3362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1092118"/>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pic>
        <p:nvPicPr>
          <p:cNvPr id="7" name="Graphic 6" descr="Open book with solid fill">
            <a:extLst>
              <a:ext uri="{FF2B5EF4-FFF2-40B4-BE49-F238E27FC236}">
                <a16:creationId xmlns:a16="http://schemas.microsoft.com/office/drawing/2014/main" id="{09597864-592F-5247-3FD4-475E8BA25B0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731024" y="1154870"/>
            <a:ext cx="1594230" cy="1594230"/>
          </a:xfrm>
          <a:prstGeom prst="rect">
            <a:avLst/>
          </a:prstGeom>
        </p:spPr>
      </p:pic>
      <p:sp>
        <p:nvSpPr>
          <p:cNvPr id="3" name="TextBox 2">
            <a:extLst>
              <a:ext uri="{FF2B5EF4-FFF2-40B4-BE49-F238E27FC236}">
                <a16:creationId xmlns:a16="http://schemas.microsoft.com/office/drawing/2014/main" id="{83F0FB89-0038-8DAE-6AC2-2944F7C262D0}"/>
              </a:ext>
            </a:extLst>
          </p:cNvPr>
          <p:cNvSpPr txBox="1"/>
          <p:nvPr/>
        </p:nvSpPr>
        <p:spPr>
          <a:xfrm>
            <a:off x="4724400" y="3200400"/>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4" name="TextBox 3">
            <a:extLst>
              <a:ext uri="{FF2B5EF4-FFF2-40B4-BE49-F238E27FC236}">
                <a16:creationId xmlns:a16="http://schemas.microsoft.com/office/drawing/2014/main" id="{3B7C6D22-BF32-650D-266F-977DB52D1170}"/>
              </a:ext>
            </a:extLst>
          </p:cNvPr>
          <p:cNvSpPr txBox="1"/>
          <p:nvPr/>
        </p:nvSpPr>
        <p:spPr>
          <a:xfrm>
            <a:off x="778702" y="2835059"/>
            <a:ext cx="10738980" cy="1754326"/>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just"/>
            <a:r>
              <a:rPr lang="en-US">
                <a:solidFill>
                  <a:srgbClr val="595959"/>
                </a:solidFill>
                <a:latin typeface="Roboto"/>
                <a:ea typeface="Roboto"/>
              </a:rPr>
              <a:t>Engineer A, a sales engineer for the XYZ Company, which manufactures and sells terminal units (devices which determine the final temperature control in the air-conditioned space) used in heating, ventilating, and air conditioning systems, offers to Engineer B, a consulting engineer, a computerized design developed by the XYZ Company for complete air distribution systems. The computer printout specifies not only terminal units, but also duct size, duct fittings, air quantities, static pressure, noise levels, sound absorption, and insulation requirements. This information is based upon input supplied by Engineer B.</a:t>
            </a:r>
            <a:endParaRPr lang="en-US"/>
          </a:p>
        </p:txBody>
      </p:sp>
      <p:sp>
        <p:nvSpPr>
          <p:cNvPr id="5" name="TextBox 4">
            <a:extLst>
              <a:ext uri="{FF2B5EF4-FFF2-40B4-BE49-F238E27FC236}">
                <a16:creationId xmlns:a16="http://schemas.microsoft.com/office/drawing/2014/main" id="{B196E94B-E884-76D4-2867-6560C4AD9D42}"/>
              </a:ext>
            </a:extLst>
          </p:cNvPr>
          <p:cNvSpPr txBox="1"/>
          <p:nvPr/>
        </p:nvSpPr>
        <p:spPr>
          <a:xfrm>
            <a:off x="778704" y="4675626"/>
            <a:ext cx="10738977" cy="1508170"/>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just"/>
            <a:r>
              <a:rPr lang="en-US" b="1">
                <a:latin typeface="inherit"/>
              </a:rPr>
              <a:t>Question(s): </a:t>
            </a:r>
            <a:endParaRPr lang="en-US"/>
          </a:p>
          <a:p>
            <a:pPr algn="just"/>
            <a:endParaRPr lang="en-US" sz="1700">
              <a:solidFill>
                <a:srgbClr val="595959"/>
              </a:solidFill>
              <a:latin typeface="Roboto"/>
              <a:ea typeface="Roboto"/>
            </a:endParaRPr>
          </a:p>
          <a:p>
            <a:pPr marL="342900" indent="-342900" algn="just">
              <a:buAutoNum type="arabicPeriod"/>
            </a:pPr>
            <a:r>
              <a:rPr lang="en-US" sz="1700">
                <a:solidFill>
                  <a:srgbClr val="595959"/>
                </a:solidFill>
                <a:latin typeface="Roboto"/>
                <a:ea typeface="Roboto"/>
              </a:rPr>
              <a:t>Is it ethical for Engineer B to utilize the services provided by the XYZ Company without his independent analysis of the data furnished and consideration of alternatives?</a:t>
            </a:r>
            <a:endParaRPr lang="en-US" sz="1700"/>
          </a:p>
          <a:p>
            <a:pPr marL="342900" indent="-342900" algn="just">
              <a:lnSpc>
                <a:spcPct val="150000"/>
              </a:lnSpc>
              <a:buAutoNum type="arabicPeriod"/>
            </a:pPr>
            <a:r>
              <a:rPr lang="en-US" sz="1700">
                <a:solidFill>
                  <a:srgbClr val="595959"/>
                </a:solidFill>
                <a:latin typeface="Roboto"/>
                <a:ea typeface="Roboto"/>
              </a:rPr>
              <a:t>Is it ethical for Engineer A to offer these services to Engineer B?</a:t>
            </a:r>
            <a:endParaRPr lang="en-US" sz="1700"/>
          </a:p>
        </p:txBody>
      </p:sp>
    </p:spTree>
    <p:extLst>
      <p:ext uri="{BB962C8B-B14F-4D97-AF65-F5344CB8AC3E}">
        <p14:creationId xmlns:p14="http://schemas.microsoft.com/office/powerpoint/2010/main" val="4286406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900" decel="100000" fill="hold"/>
                                        <p:tgtEl>
                                          <p:spTgt spid="5"/>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5"/>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04DB13E-F722-4ED6-BB00-556651E952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1E8D93C5-28EB-42D0-86CE-D804955653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4" name="Rectangle 13">
            <a:extLst>
              <a:ext uri="{FF2B5EF4-FFF2-40B4-BE49-F238E27FC236}">
                <a16:creationId xmlns:a16="http://schemas.microsoft.com/office/drawing/2014/main" id="{AB1B1E7D-F76D-4744-AF85-239E6998A4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6" name="Rectangle 15">
            <a:extLst>
              <a:ext uri="{FF2B5EF4-FFF2-40B4-BE49-F238E27FC236}">
                <a16:creationId xmlns:a16="http://schemas.microsoft.com/office/drawing/2014/main" id="{3BB65211-00DB-45B6-A223-033B2D19CB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8" name="Group 17">
            <a:extLst>
              <a:ext uri="{FF2B5EF4-FFF2-40B4-BE49-F238E27FC236}">
                <a16:creationId xmlns:a16="http://schemas.microsoft.com/office/drawing/2014/main" id="{E26428D7-C6F3-473D-A360-A3F5C3E8728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250180" y="1267730"/>
            <a:ext cx="1691640" cy="615934"/>
            <a:chOff x="5250180" y="1267730"/>
            <a:chExt cx="1691640" cy="615934"/>
          </a:xfrm>
        </p:grpSpPr>
        <p:cxnSp>
          <p:nvCxnSpPr>
            <p:cNvPr id="19" name="Straight Connector 18">
              <a:extLst>
                <a:ext uri="{FF2B5EF4-FFF2-40B4-BE49-F238E27FC236}">
                  <a16:creationId xmlns:a16="http://schemas.microsoft.com/office/drawing/2014/main" id="{14DF524F-3FEF-4236-90C6-820E876A94E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400A003-1BE9-49C2-8E57-DCD9B870FC8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83BF0991-F9A1-4282-99DB-92D70239F6A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3" name="Rectangle 22">
            <a:extLst>
              <a:ext uri="{FF2B5EF4-FFF2-40B4-BE49-F238E27FC236}">
                <a16:creationId xmlns:a16="http://schemas.microsoft.com/office/drawing/2014/main" id="{56F7F177-4AE8-4934-A7F6-B3910259F2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66" y="0"/>
            <a:ext cx="12193866"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1DAC2350-FA6C-4B24-9A17-926C160E8C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3190" y="457200"/>
            <a:ext cx="11281609" cy="5943603"/>
          </a:xfrm>
          <a:prstGeom prst="rect">
            <a:avLst/>
          </a:prstGeom>
          <a:solidFill>
            <a:srgbClr val="FFFFFF"/>
          </a:solidFill>
          <a:ln w="6350" cap="flat" cmpd="sng" algn="ctr">
            <a:noFill/>
            <a:prstDash val="solid"/>
          </a:ln>
          <a:effectLst>
            <a:outerShdw blurRad="50800" algn="ctr" rotWithShape="0">
              <a:prstClr val="black">
                <a:alpha val="66000"/>
              </a:prstClr>
            </a:outerShdw>
            <a:softEdge rad="0"/>
          </a:effectLst>
        </p:spPr>
      </p:sp>
      <p:sp>
        <p:nvSpPr>
          <p:cNvPr id="27" name="Rectangle 26">
            <a:extLst>
              <a:ext uri="{FF2B5EF4-FFF2-40B4-BE49-F238E27FC236}">
                <a16:creationId xmlns:a16="http://schemas.microsoft.com/office/drawing/2014/main" id="{2A637C44-0146-4C54-A1A1-57BC8E6C3C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6738" y="621793"/>
            <a:ext cx="10954512" cy="5614416"/>
          </a:xfrm>
          <a:prstGeom prst="rect">
            <a:avLst/>
          </a:prstGeom>
          <a:solidFill>
            <a:schemeClr val="bg1">
              <a:lumMod val="75000"/>
              <a:lumOff val="25000"/>
            </a:schemeClr>
          </a:solidFill>
          <a:ln w="6350" cap="sq" cmpd="sng" algn="ctr">
            <a:solidFill>
              <a:schemeClr val="tx1">
                <a:lumMod val="75000"/>
                <a:lumOff val="25000"/>
              </a:schemeClr>
            </a:solidFill>
            <a:prstDash val="solid"/>
            <a:miter lim="800000"/>
          </a:ln>
          <a:effectLst/>
        </p:spPr>
      </p:sp>
      <p:sp>
        <p:nvSpPr>
          <p:cNvPr id="2" name="Title 1">
            <a:extLst>
              <a:ext uri="{FF2B5EF4-FFF2-40B4-BE49-F238E27FC236}">
                <a16:creationId xmlns:a16="http://schemas.microsoft.com/office/drawing/2014/main" id="{2BA56809-73AD-674F-DAFE-BF05F97322A4}"/>
              </a:ext>
            </a:extLst>
          </p:cNvPr>
          <p:cNvSpPr>
            <a:spLocks noGrp="1"/>
          </p:cNvSpPr>
          <p:nvPr>
            <p:ph type="title"/>
          </p:nvPr>
        </p:nvSpPr>
        <p:spPr>
          <a:xfrm>
            <a:off x="1620039" y="1359389"/>
            <a:ext cx="9951979" cy="567414"/>
          </a:xfrm>
        </p:spPr>
        <p:txBody>
          <a:bodyPr vert="horz" lIns="91440" tIns="45720" rIns="91440" bIns="45720" rtlCol="0" anchor="ctr">
            <a:normAutofit/>
          </a:bodyPr>
          <a:lstStyle/>
          <a:p>
            <a:pPr algn="just"/>
            <a:r>
              <a:rPr lang="en-US" sz="3400">
                <a:latin typeface="Roboto"/>
                <a:ea typeface="Roboto"/>
              </a:rPr>
              <a:t> </a:t>
            </a:r>
            <a:r>
              <a:rPr lang="en-US" sz="3400" cap="none">
                <a:latin typeface="Roboto"/>
                <a:ea typeface="Roboto"/>
              </a:rPr>
              <a:t>Case  Study Solutions </a:t>
            </a:r>
            <a:endParaRPr lang="en-US"/>
          </a:p>
        </p:txBody>
      </p:sp>
      <p:sp>
        <p:nvSpPr>
          <p:cNvPr id="29" name="Rectangle 28">
            <a:extLst>
              <a:ext uri="{FF2B5EF4-FFF2-40B4-BE49-F238E27FC236}">
                <a16:creationId xmlns:a16="http://schemas.microsoft.com/office/drawing/2014/main" id="{6AB310E7-DE5C-4964-8CBB-E87A22B5BD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446824"/>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31" name="Straight Connector 30">
            <a:extLst>
              <a:ext uri="{FF2B5EF4-FFF2-40B4-BE49-F238E27FC236}">
                <a16:creationId xmlns:a16="http://schemas.microsoft.com/office/drawing/2014/main" id="{BC6D0BA2-2FCA-496D-A55A-C56A7B3E09D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EA158404-99A1-4EB0-B63C-8744C273AC0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941820"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B1848EA8-FE52-4762-AE9B-5D1DD4C3362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1092118"/>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pic>
        <p:nvPicPr>
          <p:cNvPr id="7" name="Graphic 6" descr="Open book with solid fill">
            <a:extLst>
              <a:ext uri="{FF2B5EF4-FFF2-40B4-BE49-F238E27FC236}">
                <a16:creationId xmlns:a16="http://schemas.microsoft.com/office/drawing/2014/main" id="{09597864-592F-5247-3FD4-475E8BA25B0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39380" y="1154870"/>
            <a:ext cx="706970" cy="863545"/>
          </a:xfrm>
          <a:prstGeom prst="rect">
            <a:avLst/>
          </a:prstGeom>
        </p:spPr>
      </p:pic>
      <p:sp>
        <p:nvSpPr>
          <p:cNvPr id="3" name="TextBox 2">
            <a:extLst>
              <a:ext uri="{FF2B5EF4-FFF2-40B4-BE49-F238E27FC236}">
                <a16:creationId xmlns:a16="http://schemas.microsoft.com/office/drawing/2014/main" id="{83F0FB89-0038-8DAE-6AC2-2944F7C262D0}"/>
              </a:ext>
            </a:extLst>
          </p:cNvPr>
          <p:cNvSpPr txBox="1"/>
          <p:nvPr/>
        </p:nvSpPr>
        <p:spPr>
          <a:xfrm>
            <a:off x="4724400" y="3200400"/>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graphicFrame>
        <p:nvGraphicFramePr>
          <p:cNvPr id="37" name="TextBox 4">
            <a:extLst>
              <a:ext uri="{FF2B5EF4-FFF2-40B4-BE49-F238E27FC236}">
                <a16:creationId xmlns:a16="http://schemas.microsoft.com/office/drawing/2014/main" id="{01B26ED5-1EAC-0FD6-CADD-C1EDE5AE7A7F}"/>
              </a:ext>
            </a:extLst>
          </p:cNvPr>
          <p:cNvGraphicFramePr/>
          <p:nvPr>
            <p:extLst>
              <p:ext uri="{D42A27DB-BD31-4B8C-83A1-F6EECF244321}">
                <p14:modId xmlns:p14="http://schemas.microsoft.com/office/powerpoint/2010/main" val="3890843123"/>
              </p:ext>
            </p:extLst>
          </p:nvPr>
        </p:nvGraphicFramePr>
        <p:xfrm>
          <a:off x="736948" y="2208756"/>
          <a:ext cx="10759856" cy="402435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137176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wipe(left)">
                                      <p:cBhvr>
                                        <p:cTn id="7" dur="13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7" grpId="0">
        <p:bldAsOne/>
      </p:bldGraphic>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04DB13E-F722-4ED6-BB00-556651E952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1E8D93C5-28EB-42D0-86CE-D804955653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4" name="Rectangle 13">
            <a:extLst>
              <a:ext uri="{FF2B5EF4-FFF2-40B4-BE49-F238E27FC236}">
                <a16:creationId xmlns:a16="http://schemas.microsoft.com/office/drawing/2014/main" id="{AB1B1E7D-F76D-4744-AF85-239E6998A4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6" name="Rectangle 15">
            <a:extLst>
              <a:ext uri="{FF2B5EF4-FFF2-40B4-BE49-F238E27FC236}">
                <a16:creationId xmlns:a16="http://schemas.microsoft.com/office/drawing/2014/main" id="{3BB65211-00DB-45B6-A223-033B2D19CB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8" name="Group 17">
            <a:extLst>
              <a:ext uri="{FF2B5EF4-FFF2-40B4-BE49-F238E27FC236}">
                <a16:creationId xmlns:a16="http://schemas.microsoft.com/office/drawing/2014/main" id="{E26428D7-C6F3-473D-A360-A3F5C3E8728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250180" y="1267730"/>
            <a:ext cx="1691640" cy="615934"/>
            <a:chOff x="5250180" y="1267730"/>
            <a:chExt cx="1691640" cy="615934"/>
          </a:xfrm>
        </p:grpSpPr>
        <p:cxnSp>
          <p:nvCxnSpPr>
            <p:cNvPr id="19" name="Straight Connector 18">
              <a:extLst>
                <a:ext uri="{FF2B5EF4-FFF2-40B4-BE49-F238E27FC236}">
                  <a16:creationId xmlns:a16="http://schemas.microsoft.com/office/drawing/2014/main" id="{14DF524F-3FEF-4236-90C6-820E876A94E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400A003-1BE9-49C2-8E57-DCD9B870FC8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83BF0991-F9A1-4282-99DB-92D70239F6A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3" name="Rectangle 22">
            <a:extLst>
              <a:ext uri="{FF2B5EF4-FFF2-40B4-BE49-F238E27FC236}">
                <a16:creationId xmlns:a16="http://schemas.microsoft.com/office/drawing/2014/main" id="{56F7F177-4AE8-4934-A7F6-B3910259F2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66" y="0"/>
            <a:ext cx="12193866"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1DAC2350-FA6C-4B24-9A17-926C160E8C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3190" y="457200"/>
            <a:ext cx="11281609" cy="5943603"/>
          </a:xfrm>
          <a:prstGeom prst="rect">
            <a:avLst/>
          </a:prstGeom>
          <a:solidFill>
            <a:srgbClr val="FFFFFF"/>
          </a:solidFill>
          <a:ln w="6350" cap="flat" cmpd="sng" algn="ctr">
            <a:noFill/>
            <a:prstDash val="solid"/>
          </a:ln>
          <a:effectLst>
            <a:outerShdw blurRad="50800" algn="ctr" rotWithShape="0">
              <a:prstClr val="black">
                <a:alpha val="66000"/>
              </a:prstClr>
            </a:outerShdw>
            <a:softEdge rad="0"/>
          </a:effectLst>
        </p:spPr>
      </p:sp>
      <p:sp>
        <p:nvSpPr>
          <p:cNvPr id="27" name="Rectangle 26">
            <a:extLst>
              <a:ext uri="{FF2B5EF4-FFF2-40B4-BE49-F238E27FC236}">
                <a16:creationId xmlns:a16="http://schemas.microsoft.com/office/drawing/2014/main" id="{2A637C44-0146-4C54-A1A1-57BC8E6C3C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6738" y="621793"/>
            <a:ext cx="10954512" cy="5614416"/>
          </a:xfrm>
          <a:prstGeom prst="rect">
            <a:avLst/>
          </a:prstGeom>
          <a:solidFill>
            <a:schemeClr val="bg1">
              <a:lumMod val="75000"/>
              <a:lumOff val="25000"/>
            </a:schemeClr>
          </a:solidFill>
          <a:ln w="6350" cap="sq" cmpd="sng" algn="ctr">
            <a:solidFill>
              <a:schemeClr val="tx1">
                <a:lumMod val="75000"/>
                <a:lumOff val="25000"/>
              </a:schemeClr>
            </a:solidFill>
            <a:prstDash val="solid"/>
            <a:miter lim="800000"/>
          </a:ln>
          <a:effectLst/>
        </p:spPr>
      </p:sp>
      <p:sp>
        <p:nvSpPr>
          <p:cNvPr id="2" name="Title 1">
            <a:extLst>
              <a:ext uri="{FF2B5EF4-FFF2-40B4-BE49-F238E27FC236}">
                <a16:creationId xmlns:a16="http://schemas.microsoft.com/office/drawing/2014/main" id="{2BA56809-73AD-674F-DAFE-BF05F97322A4}"/>
              </a:ext>
            </a:extLst>
          </p:cNvPr>
          <p:cNvSpPr>
            <a:spLocks noGrp="1"/>
          </p:cNvSpPr>
          <p:nvPr>
            <p:ph type="title"/>
          </p:nvPr>
        </p:nvSpPr>
        <p:spPr>
          <a:xfrm>
            <a:off x="1620039" y="1359389"/>
            <a:ext cx="9951979" cy="567414"/>
          </a:xfrm>
        </p:spPr>
        <p:txBody>
          <a:bodyPr vert="horz" lIns="91440" tIns="45720" rIns="91440" bIns="45720" rtlCol="0" anchor="ctr">
            <a:normAutofit/>
          </a:bodyPr>
          <a:lstStyle/>
          <a:p>
            <a:pPr algn="just"/>
            <a:r>
              <a:rPr lang="en-US" sz="3400">
                <a:latin typeface="Roboto"/>
                <a:ea typeface="Roboto"/>
              </a:rPr>
              <a:t> </a:t>
            </a:r>
            <a:r>
              <a:rPr lang="en-US" sz="3400" cap="none">
                <a:latin typeface="Roboto"/>
                <a:ea typeface="Roboto"/>
              </a:rPr>
              <a:t>Case  Study Solutions </a:t>
            </a:r>
            <a:endParaRPr lang="en-US"/>
          </a:p>
        </p:txBody>
      </p:sp>
      <p:sp>
        <p:nvSpPr>
          <p:cNvPr id="29" name="Rectangle 28">
            <a:extLst>
              <a:ext uri="{FF2B5EF4-FFF2-40B4-BE49-F238E27FC236}">
                <a16:creationId xmlns:a16="http://schemas.microsoft.com/office/drawing/2014/main" id="{6AB310E7-DE5C-4964-8CBB-E87A22B5BD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446824"/>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31" name="Straight Connector 30">
            <a:extLst>
              <a:ext uri="{FF2B5EF4-FFF2-40B4-BE49-F238E27FC236}">
                <a16:creationId xmlns:a16="http://schemas.microsoft.com/office/drawing/2014/main" id="{BC6D0BA2-2FCA-496D-A55A-C56A7B3E09D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EA158404-99A1-4EB0-B63C-8744C273AC0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941820"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B1848EA8-FE52-4762-AE9B-5D1DD4C3362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1092118"/>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pic>
        <p:nvPicPr>
          <p:cNvPr id="7" name="Graphic 6" descr="Open book with solid fill">
            <a:extLst>
              <a:ext uri="{FF2B5EF4-FFF2-40B4-BE49-F238E27FC236}">
                <a16:creationId xmlns:a16="http://schemas.microsoft.com/office/drawing/2014/main" id="{09597864-592F-5247-3FD4-475E8BA25B0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39380" y="1154870"/>
            <a:ext cx="706970" cy="863545"/>
          </a:xfrm>
          <a:prstGeom prst="rect">
            <a:avLst/>
          </a:prstGeom>
        </p:spPr>
      </p:pic>
      <p:sp>
        <p:nvSpPr>
          <p:cNvPr id="3" name="TextBox 2">
            <a:extLst>
              <a:ext uri="{FF2B5EF4-FFF2-40B4-BE49-F238E27FC236}">
                <a16:creationId xmlns:a16="http://schemas.microsoft.com/office/drawing/2014/main" id="{83F0FB89-0038-8DAE-6AC2-2944F7C262D0}"/>
              </a:ext>
            </a:extLst>
          </p:cNvPr>
          <p:cNvSpPr txBox="1"/>
          <p:nvPr/>
        </p:nvSpPr>
        <p:spPr>
          <a:xfrm>
            <a:off x="4724400" y="3200400"/>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pic>
        <p:nvPicPr>
          <p:cNvPr id="6" name="Graphic 7" descr="A flower">
            <a:extLst>
              <a:ext uri="{FF2B5EF4-FFF2-40B4-BE49-F238E27FC236}">
                <a16:creationId xmlns:a16="http://schemas.microsoft.com/office/drawing/2014/main" id="{0099AA31-6942-556E-CB6A-B703EA1BC52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524632" y="-547868"/>
            <a:ext cx="3219718" cy="2994339"/>
          </a:xfrm>
          <a:prstGeom prst="rect">
            <a:avLst/>
          </a:prstGeom>
        </p:spPr>
      </p:pic>
      <p:graphicFrame>
        <p:nvGraphicFramePr>
          <p:cNvPr id="37" name="TextBox 4">
            <a:extLst>
              <a:ext uri="{FF2B5EF4-FFF2-40B4-BE49-F238E27FC236}">
                <a16:creationId xmlns:a16="http://schemas.microsoft.com/office/drawing/2014/main" id="{599339C5-8589-432C-89F8-0A0D3554CD4F}"/>
              </a:ext>
            </a:extLst>
          </p:cNvPr>
          <p:cNvGraphicFramePr/>
          <p:nvPr>
            <p:extLst>
              <p:ext uri="{D42A27DB-BD31-4B8C-83A1-F6EECF244321}">
                <p14:modId xmlns:p14="http://schemas.microsoft.com/office/powerpoint/2010/main" val="1354788735"/>
              </p:ext>
            </p:extLst>
          </p:nvPr>
        </p:nvGraphicFramePr>
        <p:xfrm>
          <a:off x="736948" y="2678481"/>
          <a:ext cx="10718103" cy="3028570"/>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24216555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accent1">
            <a:lumMod val="60000"/>
            <a:lumOff val="40000"/>
          </a:schemeClr>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4737801-B9D6-4A08-BD77-23010A8022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25FABD39-C757-461E-A681-DC27364840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3190" y="572613"/>
            <a:ext cx="11281609" cy="2396079"/>
          </a:xfrm>
          <a:prstGeom prst="rect">
            <a:avLst/>
          </a:prstGeom>
          <a:solidFill>
            <a:schemeClr val="tx1">
              <a:lumMod val="85000"/>
              <a:lumOff val="15000"/>
            </a:schemeClr>
          </a:solidFill>
          <a:ln w="6350" cap="flat" cmpd="sng" algn="ctr">
            <a:noFill/>
            <a:prstDash val="solid"/>
          </a:ln>
          <a:effectLst>
            <a:outerShdw blurRad="50800" algn="ctr" rotWithShape="0">
              <a:prstClr val="black">
                <a:alpha val="66000"/>
              </a:prstClr>
            </a:outerShdw>
            <a:softEdge rad="0"/>
          </a:effectLst>
        </p:spPr>
      </p:sp>
      <p:sp>
        <p:nvSpPr>
          <p:cNvPr id="12" name="Rectangle 11">
            <a:extLst>
              <a:ext uri="{FF2B5EF4-FFF2-40B4-BE49-F238E27FC236}">
                <a16:creationId xmlns:a16="http://schemas.microsoft.com/office/drawing/2014/main" id="{2DF424F5-8D5C-46C0-A1B0-AF34E0350C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6738" y="737380"/>
            <a:ext cx="10954512" cy="2066544"/>
          </a:xfrm>
          <a:prstGeom prst="rect">
            <a:avLst/>
          </a:prstGeom>
          <a:noFill/>
          <a:ln w="6350" cap="sq" cmpd="sng" algn="ctr">
            <a:solidFill>
              <a:schemeClr val="bg1"/>
            </a:solidFill>
            <a:prstDash val="solid"/>
            <a:miter lim="800000"/>
          </a:ln>
          <a:effectLst/>
        </p:spPr>
      </p:sp>
      <p:sp>
        <p:nvSpPr>
          <p:cNvPr id="2" name="Title 1">
            <a:extLst>
              <a:ext uri="{FF2B5EF4-FFF2-40B4-BE49-F238E27FC236}">
                <a16:creationId xmlns:a16="http://schemas.microsoft.com/office/drawing/2014/main" id="{4EB9F90D-4252-17DB-0F8A-52CFF22DF8FC}"/>
              </a:ext>
            </a:extLst>
          </p:cNvPr>
          <p:cNvSpPr>
            <a:spLocks noGrp="1"/>
          </p:cNvSpPr>
          <p:nvPr>
            <p:ph type="title"/>
          </p:nvPr>
        </p:nvSpPr>
        <p:spPr>
          <a:xfrm>
            <a:off x="1066800" y="1089090"/>
            <a:ext cx="10058400" cy="1371600"/>
          </a:xfrm>
        </p:spPr>
        <p:txBody>
          <a:bodyPr>
            <a:normAutofit/>
          </a:bodyPr>
          <a:lstStyle/>
          <a:p>
            <a:pPr algn="ctr"/>
            <a:r>
              <a:rPr lang="en-US" sz="6400" b="1" cap="all">
                <a:solidFill>
                  <a:schemeClr val="bg1"/>
                </a:solidFill>
                <a:ea typeface="+mj-lt"/>
                <a:cs typeface="+mj-lt"/>
              </a:rPr>
              <a:t>CONCLUSION</a:t>
            </a:r>
          </a:p>
        </p:txBody>
      </p:sp>
      <p:pic>
        <p:nvPicPr>
          <p:cNvPr id="3" name="Graphic 3" descr="Laptop with phone and calculator">
            <a:extLst>
              <a:ext uri="{FF2B5EF4-FFF2-40B4-BE49-F238E27FC236}">
                <a16:creationId xmlns:a16="http://schemas.microsoft.com/office/drawing/2014/main" id="{2F5495CC-C6BE-5F29-66F3-E3C48DD878D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42795" y="2703730"/>
            <a:ext cx="4530248" cy="4582440"/>
          </a:xfrm>
          <a:prstGeom prst="rect">
            <a:avLst/>
          </a:prstGeom>
        </p:spPr>
      </p:pic>
      <p:pic>
        <p:nvPicPr>
          <p:cNvPr id="5" name="Picture 5" descr="A picture containing text, clipart&#10;&#10;Description automatically generated">
            <a:extLst>
              <a:ext uri="{FF2B5EF4-FFF2-40B4-BE49-F238E27FC236}">
                <a16:creationId xmlns:a16="http://schemas.microsoft.com/office/drawing/2014/main" id="{4C763175-71F6-C3B9-27DA-6C0D6366C42C}"/>
              </a:ext>
            </a:extLst>
          </p:cNvPr>
          <p:cNvPicPr>
            <a:picLocks noChangeAspect="1"/>
          </p:cNvPicPr>
          <p:nvPr/>
        </p:nvPicPr>
        <p:blipFill>
          <a:blip r:embed="rId4"/>
          <a:stretch>
            <a:fillRect/>
          </a:stretch>
        </p:blipFill>
        <p:spPr>
          <a:xfrm>
            <a:off x="10570122" y="5678134"/>
            <a:ext cx="1174315" cy="923795"/>
          </a:xfrm>
          <a:prstGeom prst="rect">
            <a:avLst/>
          </a:prstGeom>
        </p:spPr>
      </p:pic>
      <p:sp>
        <p:nvSpPr>
          <p:cNvPr id="7" name="TextBox 6">
            <a:extLst>
              <a:ext uri="{FF2B5EF4-FFF2-40B4-BE49-F238E27FC236}">
                <a16:creationId xmlns:a16="http://schemas.microsoft.com/office/drawing/2014/main" id="{435C8609-EDAF-3A1F-0E75-60BD043CE82A}"/>
              </a:ext>
            </a:extLst>
          </p:cNvPr>
          <p:cNvSpPr txBox="1"/>
          <p:nvPr/>
        </p:nvSpPr>
        <p:spPr>
          <a:xfrm>
            <a:off x="4773329" y="4721138"/>
            <a:ext cx="5634623" cy="5539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000">
                <a:latin typeface="Georgia Pro"/>
              </a:rPr>
              <a:t>Resources:     </a:t>
            </a:r>
            <a:r>
              <a:rPr lang="en-US" sz="3000">
                <a:latin typeface="Georgia Pro"/>
                <a:hlinkClick r:id="rId5"/>
              </a:rPr>
              <a:t>www.npse.org</a:t>
            </a:r>
            <a:r>
              <a:rPr lang="en-US" sz="3000">
                <a:latin typeface="Georgia Pro"/>
              </a:rPr>
              <a:t> </a:t>
            </a:r>
          </a:p>
        </p:txBody>
      </p:sp>
      <p:pic>
        <p:nvPicPr>
          <p:cNvPr id="13" name="Graphic 4" descr="Daffodils">
            <a:extLst>
              <a:ext uri="{FF2B5EF4-FFF2-40B4-BE49-F238E27FC236}">
                <a16:creationId xmlns:a16="http://schemas.microsoft.com/office/drawing/2014/main" id="{AD7E3BAA-F57F-7C94-AEEB-5ECE2098FF7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020821" y="3424901"/>
            <a:ext cx="1722330" cy="1983288"/>
          </a:xfrm>
          <a:prstGeom prst="rect">
            <a:avLst/>
          </a:prstGeom>
        </p:spPr>
      </p:pic>
    </p:spTree>
    <p:extLst>
      <p:ext uri="{BB962C8B-B14F-4D97-AF65-F5344CB8AC3E}">
        <p14:creationId xmlns:p14="http://schemas.microsoft.com/office/powerpoint/2010/main" val="262251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9" name="Rectangle 100">
            <a:extLst>
              <a:ext uri="{FF2B5EF4-FFF2-40B4-BE49-F238E27FC236}">
                <a16:creationId xmlns:a16="http://schemas.microsoft.com/office/drawing/2014/main" id="{904DB13E-F722-4ED6-BB00-556651E952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0" name="Rectangle 102">
            <a:extLst>
              <a:ext uri="{FF2B5EF4-FFF2-40B4-BE49-F238E27FC236}">
                <a16:creationId xmlns:a16="http://schemas.microsoft.com/office/drawing/2014/main" id="{1419E3D9-C5FB-41A9-B6D2-DFB210BB62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21" name="Rectangle 104">
            <a:extLst>
              <a:ext uri="{FF2B5EF4-FFF2-40B4-BE49-F238E27FC236}">
                <a16:creationId xmlns:a16="http://schemas.microsoft.com/office/drawing/2014/main" id="{367909BF-1DF7-4ACE-8F58-6CF719BB27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22" name="Rectangle 106">
            <a:extLst>
              <a:ext uri="{FF2B5EF4-FFF2-40B4-BE49-F238E27FC236}">
                <a16:creationId xmlns:a16="http://schemas.microsoft.com/office/drawing/2014/main" id="{89E8BEDB-0BBC-4F21-9CFB-8530D664C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23" name="Group 108">
            <a:extLst>
              <a:ext uri="{FF2B5EF4-FFF2-40B4-BE49-F238E27FC236}">
                <a16:creationId xmlns:a16="http://schemas.microsoft.com/office/drawing/2014/main" id="{E26428D7-C6F3-473D-A360-A3F5C3E8728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250180" y="1267730"/>
            <a:ext cx="1691640" cy="615934"/>
            <a:chOff x="5250180" y="1267730"/>
            <a:chExt cx="1691640" cy="615934"/>
          </a:xfrm>
        </p:grpSpPr>
        <p:cxnSp>
          <p:nvCxnSpPr>
            <p:cNvPr id="110" name="Straight Connector 109">
              <a:extLst>
                <a:ext uri="{FF2B5EF4-FFF2-40B4-BE49-F238E27FC236}">
                  <a16:creationId xmlns:a16="http://schemas.microsoft.com/office/drawing/2014/main" id="{51D6D676-6F2F-4446-9935-2D8D0382147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E9BAEA2B-9C25-4B43-8C9A-A9D0C3E9B15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21FC5F3A-7F1A-4EE8-A913-C8E96ACC3C5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124" name="Rectangle 113">
            <a:extLst>
              <a:ext uri="{FF2B5EF4-FFF2-40B4-BE49-F238E27FC236}">
                <a16:creationId xmlns:a16="http://schemas.microsoft.com/office/drawing/2014/main" id="{420551B3-B4DA-48EE-988C-4FAEAEB5CE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userDrawn="1">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6" descr="Text&#10;&#10;Description automatically generated">
            <a:extLst>
              <a:ext uri="{FF2B5EF4-FFF2-40B4-BE49-F238E27FC236}">
                <a16:creationId xmlns:a16="http://schemas.microsoft.com/office/drawing/2014/main" id="{993D3BEA-A65D-FB43-845C-4B66AA6BC244}"/>
              </a:ext>
            </a:extLst>
          </p:cNvPr>
          <p:cNvPicPr>
            <a:picLocks noGrp="1" noChangeAspect="1"/>
          </p:cNvPicPr>
          <p:nvPr>
            <p:ph idx="1"/>
          </p:nvPr>
        </p:nvPicPr>
        <p:blipFill rotWithShape="1">
          <a:blip r:embed="rId2"/>
          <a:srcRect/>
          <a:stretch/>
        </p:blipFill>
        <p:spPr>
          <a:xfrm>
            <a:off x="3" y="-22"/>
            <a:ext cx="12191997" cy="5720242"/>
          </a:xfrm>
          <a:prstGeom prst="rect">
            <a:avLst/>
          </a:prstGeom>
        </p:spPr>
      </p:pic>
      <p:sp>
        <p:nvSpPr>
          <p:cNvPr id="125" name="Rectangle 115">
            <a:extLst>
              <a:ext uri="{FF2B5EF4-FFF2-40B4-BE49-F238E27FC236}">
                <a16:creationId xmlns:a16="http://schemas.microsoft.com/office/drawing/2014/main" id="{4063B759-00FC-46D1-9898-8E8625268F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397938" y="1397930"/>
            <a:ext cx="6858003" cy="4062128"/>
          </a:xfrm>
          <a:prstGeom prst="rect">
            <a:avLst/>
          </a:prstGeom>
          <a:gradFill flip="none" rotWithShape="1">
            <a:gsLst>
              <a:gs pos="48000">
                <a:schemeClr val="tx1">
                  <a:alpha val="24000"/>
                </a:schemeClr>
              </a:gs>
              <a:gs pos="85000">
                <a:schemeClr val="tx1">
                  <a:alpha val="45000"/>
                </a:scheme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Rectangle 117">
            <a:extLst>
              <a:ext uri="{FF2B5EF4-FFF2-40B4-BE49-F238E27FC236}">
                <a16:creationId xmlns:a16="http://schemas.microsoft.com/office/drawing/2014/main" id="{D5B012D8-7F27-4758-9AC6-C889B154BD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437374" y="1100316"/>
            <a:ext cx="6858003" cy="4657347"/>
          </a:xfrm>
          <a:prstGeom prst="rect">
            <a:avLst/>
          </a:prstGeom>
          <a:gradFill flip="none" rotWithShape="1">
            <a:gsLst>
              <a:gs pos="48000">
                <a:schemeClr val="tx1">
                  <a:alpha val="24000"/>
                </a:schemeClr>
              </a:gs>
              <a:gs pos="85000">
                <a:schemeClr val="tx1">
                  <a:alpha val="45000"/>
                </a:scheme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a:extLst>
              <a:ext uri="{FF2B5EF4-FFF2-40B4-BE49-F238E27FC236}">
                <a16:creationId xmlns:a16="http://schemas.microsoft.com/office/drawing/2014/main" id="{4A7E51B6-4254-FF65-9AEB-C3F0C2CFBAC6}"/>
              </a:ext>
            </a:extLst>
          </p:cNvPr>
          <p:cNvSpPr txBox="1">
            <a:spLocks/>
          </p:cNvSpPr>
          <p:nvPr/>
        </p:nvSpPr>
        <p:spPr>
          <a:xfrm>
            <a:off x="434197" y="5575407"/>
            <a:ext cx="11342318" cy="13716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US" sz="4800" kern="1200" cap="none" spc="0" baseline="0" dirty="0">
                <a:solidFill>
                  <a:schemeClr val="tx1">
                    <a:lumMod val="85000"/>
                    <a:lumOff val="15000"/>
                  </a:schemeClr>
                </a:solidFill>
                <a:effectLst/>
                <a:latin typeface="+mj-lt"/>
                <a:ea typeface="+mn-ea"/>
                <a:cs typeface="+mn-cs"/>
              </a:defRPr>
            </a:lvl1pPr>
          </a:lstStyle>
          <a:p>
            <a:pPr algn="just"/>
            <a:r>
              <a:rPr lang="en-US" sz="4400" b="1">
                <a:solidFill>
                  <a:schemeClr val="bg1"/>
                </a:solidFill>
              </a:rPr>
              <a:t>What Are The Engineering Codes Of Ethics?</a:t>
            </a:r>
            <a:endParaRPr lang="en-US">
              <a:solidFill>
                <a:schemeClr val="bg1"/>
              </a:solidFill>
            </a:endParaRPr>
          </a:p>
        </p:txBody>
      </p:sp>
    </p:spTree>
    <p:extLst>
      <p:ext uri="{BB962C8B-B14F-4D97-AF65-F5344CB8AC3E}">
        <p14:creationId xmlns:p14="http://schemas.microsoft.com/office/powerpoint/2010/main" val="27734225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5" name="Rectangle 138">
            <a:extLst>
              <a:ext uri="{FF2B5EF4-FFF2-40B4-BE49-F238E27FC236}">
                <a16:creationId xmlns:a16="http://schemas.microsoft.com/office/drawing/2014/main" id="{E192707B-B929-41A7-9B41-E959A1C689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a:ea typeface="+mn-ea"/>
              <a:cs typeface="+mn-cs"/>
            </a:endParaRPr>
          </a:p>
        </p:txBody>
      </p:sp>
      <p:pic>
        <p:nvPicPr>
          <p:cNvPr id="7" name="Picture 7">
            <a:extLst>
              <a:ext uri="{FF2B5EF4-FFF2-40B4-BE49-F238E27FC236}">
                <a16:creationId xmlns:a16="http://schemas.microsoft.com/office/drawing/2014/main" id="{E776AB5C-6C4C-D13D-2E78-6341520AA48F}"/>
              </a:ext>
            </a:extLst>
          </p:cNvPr>
          <p:cNvPicPr>
            <a:picLocks noChangeAspect="1"/>
          </p:cNvPicPr>
          <p:nvPr/>
        </p:nvPicPr>
        <p:blipFill rotWithShape="1">
          <a:blip r:embed="rId2">
            <a:alphaModFix amt="35000"/>
          </a:blip>
          <a:srcRect l="16184" r="27816" b="-1"/>
          <a:stretch/>
        </p:blipFill>
        <p:spPr>
          <a:xfrm>
            <a:off x="2" y="10"/>
            <a:ext cx="6095993" cy="6857990"/>
          </a:xfrm>
          <a:prstGeom prst="rect">
            <a:avLst/>
          </a:prstGeom>
        </p:spPr>
      </p:pic>
      <p:pic>
        <p:nvPicPr>
          <p:cNvPr id="4" name="Picture 4" descr="A picture containing arrow&#10;&#10;Description automatically generated">
            <a:extLst>
              <a:ext uri="{FF2B5EF4-FFF2-40B4-BE49-F238E27FC236}">
                <a16:creationId xmlns:a16="http://schemas.microsoft.com/office/drawing/2014/main" id="{B44A3531-6762-6D6B-EFC3-53F0FE997A78}"/>
              </a:ext>
            </a:extLst>
          </p:cNvPr>
          <p:cNvPicPr>
            <a:picLocks noChangeAspect="1"/>
          </p:cNvPicPr>
          <p:nvPr/>
        </p:nvPicPr>
        <p:blipFill rotWithShape="1">
          <a:blip r:embed="rId3">
            <a:alphaModFix amt="35000"/>
          </a:blip>
          <a:srcRect l="35484" r="31821" b="-1"/>
          <a:stretch/>
        </p:blipFill>
        <p:spPr>
          <a:xfrm>
            <a:off x="6095989" y="10"/>
            <a:ext cx="6096008" cy="6857990"/>
          </a:xfrm>
          <a:prstGeom prst="rect">
            <a:avLst/>
          </a:prstGeom>
        </p:spPr>
      </p:pic>
      <p:sp>
        <p:nvSpPr>
          <p:cNvPr id="10" name="Title 1">
            <a:extLst>
              <a:ext uri="{FF2B5EF4-FFF2-40B4-BE49-F238E27FC236}">
                <a16:creationId xmlns:a16="http://schemas.microsoft.com/office/drawing/2014/main" id="{4A7E51B6-4254-FF65-9AEB-C3F0C2CFBAC6}"/>
              </a:ext>
            </a:extLst>
          </p:cNvPr>
          <p:cNvSpPr txBox="1">
            <a:spLocks/>
          </p:cNvSpPr>
          <p:nvPr/>
        </p:nvSpPr>
        <p:spPr>
          <a:xfrm>
            <a:off x="231732" y="5350293"/>
            <a:ext cx="11728535" cy="1267217"/>
          </a:xfrm>
          <a:prstGeom prst="rect">
            <a:avLst/>
          </a:prstGeom>
          <a:solidFill>
            <a:schemeClr val="bg1">
              <a:lumMod val="75000"/>
              <a:lumOff val="25000"/>
            </a:schemeClr>
          </a:solidFill>
        </p:spPr>
        <p:style>
          <a:lnRef idx="1">
            <a:schemeClr val="dk1"/>
          </a:lnRef>
          <a:fillRef idx="2">
            <a:schemeClr val="dk1"/>
          </a:fillRef>
          <a:effectRef idx="1">
            <a:schemeClr val="dk1"/>
          </a:effectRef>
          <a:fontRef idx="minor">
            <a:schemeClr val="dk1"/>
          </a:fontRef>
        </p:style>
        <p:txBody>
          <a:bodyPr vert="horz" lIns="91440" tIns="45720" rIns="91440" bIns="45720" rtlCol="0" anchor="ctr">
            <a:normAutofit/>
          </a:bodyPr>
          <a:lstStyle>
            <a:lvl1pPr algn="l" defTabSz="914400" rtl="0" eaLnBrk="1" latinLnBrk="0" hangingPunct="1">
              <a:lnSpc>
                <a:spcPct val="90000"/>
              </a:lnSpc>
              <a:spcBef>
                <a:spcPct val="0"/>
              </a:spcBef>
              <a:buNone/>
              <a:defRPr lang="en-US" sz="4800" kern="1200" cap="none" spc="0" baseline="0" dirty="0">
                <a:solidFill>
                  <a:schemeClr val="tx1">
                    <a:lumMod val="85000"/>
                    <a:lumOff val="15000"/>
                  </a:schemeClr>
                </a:solidFill>
                <a:effectLst/>
                <a:latin typeface="+mj-lt"/>
                <a:ea typeface="+mn-ea"/>
                <a:cs typeface="+mn-cs"/>
              </a:defRPr>
            </a:lvl1pPr>
          </a:lstStyle>
          <a:p>
            <a:pPr algn="ctr">
              <a:spcAft>
                <a:spcPts val="600"/>
              </a:spcAft>
            </a:pPr>
            <a:r>
              <a:rPr lang="en-US" sz="4300" b="1"/>
              <a:t>Why We Need Engineering Codes Of Ethics?</a:t>
            </a:r>
            <a:endParaRPr lang="en-US"/>
          </a:p>
        </p:txBody>
      </p:sp>
      <p:sp>
        <p:nvSpPr>
          <p:cNvPr id="147" name="Rectangle 140">
            <a:extLst>
              <a:ext uri="{FF2B5EF4-FFF2-40B4-BE49-F238E27FC236}">
                <a16:creationId xmlns:a16="http://schemas.microsoft.com/office/drawing/2014/main" id="{8FB4235C-4505-46C7-AD8F-8769A1972F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noFill/>
          <a:ln w="6350" cap="sq" cmpd="sng" algn="ctr">
            <a:solidFill>
              <a:schemeClr val="tx1"/>
            </a:solidFill>
            <a:prstDash val="solid"/>
            <a:miter lim="800000"/>
          </a:ln>
          <a:effectLst>
            <a:softEdge rad="0"/>
          </a:effectLst>
        </p:spPr>
      </p:sp>
    </p:spTree>
    <p:extLst>
      <p:ext uri="{BB962C8B-B14F-4D97-AF65-F5344CB8AC3E}">
        <p14:creationId xmlns:p14="http://schemas.microsoft.com/office/powerpoint/2010/main" val="3434983028"/>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7A8BFE-4F6B-51F8-9049-D072257CFBF7}"/>
              </a:ext>
            </a:extLst>
          </p:cNvPr>
          <p:cNvSpPr>
            <a:spLocks noGrp="1"/>
          </p:cNvSpPr>
          <p:nvPr>
            <p:ph type="title"/>
          </p:nvPr>
        </p:nvSpPr>
        <p:spPr>
          <a:xfrm>
            <a:off x="1066801" y="600841"/>
            <a:ext cx="10361113" cy="1757819"/>
          </a:xfrm>
        </p:spPr>
        <p:txBody>
          <a:bodyPr>
            <a:normAutofit/>
          </a:bodyPr>
          <a:lstStyle/>
          <a:p>
            <a:pPr algn="ctr"/>
            <a:r>
              <a:rPr lang="en-US" sz="4400" b="1"/>
              <a:t>NSPE Code of Ethics</a:t>
            </a:r>
            <a:br>
              <a:rPr lang="en-US" sz="4400" b="1"/>
            </a:br>
            <a:br>
              <a:rPr lang="en-US" sz="2000" b="1"/>
            </a:br>
            <a:r>
              <a:rPr lang="en-US" sz="2800" b="1">
                <a:ea typeface="+mj-lt"/>
                <a:cs typeface="+mj-lt"/>
              </a:rPr>
              <a:t>For Engineers</a:t>
            </a:r>
            <a:endParaRPr lang="en-US" sz="2800"/>
          </a:p>
        </p:txBody>
      </p:sp>
      <p:pic>
        <p:nvPicPr>
          <p:cNvPr id="5" name="Graphic 5" descr="A small sprig of flowers">
            <a:extLst>
              <a:ext uri="{FF2B5EF4-FFF2-40B4-BE49-F238E27FC236}">
                <a16:creationId xmlns:a16="http://schemas.microsoft.com/office/drawing/2014/main" id="{03678672-2634-3D4E-8603-A0C20E55FE3F}"/>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tretch>
            <a:fillRect/>
          </a:stretch>
        </p:blipFill>
        <p:spPr>
          <a:xfrm>
            <a:off x="8999951" y="3454888"/>
            <a:ext cx="4572000" cy="4572000"/>
          </a:xfrm>
        </p:spPr>
      </p:pic>
      <p:graphicFrame>
        <p:nvGraphicFramePr>
          <p:cNvPr id="287" name="TextBox 10">
            <a:extLst>
              <a:ext uri="{FF2B5EF4-FFF2-40B4-BE49-F238E27FC236}">
                <a16:creationId xmlns:a16="http://schemas.microsoft.com/office/drawing/2014/main" id="{6C583F9A-7BCD-B2EF-8304-A47176C6021E}"/>
              </a:ext>
            </a:extLst>
          </p:cNvPr>
          <p:cNvGraphicFramePr/>
          <p:nvPr>
            <p:extLst>
              <p:ext uri="{D42A27DB-BD31-4B8C-83A1-F6EECF244321}">
                <p14:modId xmlns:p14="http://schemas.microsoft.com/office/powerpoint/2010/main" val="1861106036"/>
              </p:ext>
            </p:extLst>
          </p:nvPr>
        </p:nvGraphicFramePr>
        <p:xfrm>
          <a:off x="753649" y="2351815"/>
          <a:ext cx="9703496" cy="376736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832179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0" fill="hold" grpId="0" nodeType="clickEffect">
                                  <p:stCondLst>
                                    <p:cond delay="0"/>
                                  </p:stCondLst>
                                  <p:childTnLst>
                                    <p:set>
                                      <p:cBhvr>
                                        <p:cTn id="6" dur="1" fill="hold">
                                          <p:stCondLst>
                                            <p:cond delay="0"/>
                                          </p:stCondLst>
                                        </p:cTn>
                                        <p:tgtEl>
                                          <p:spTgt spid="287"/>
                                        </p:tgtEl>
                                        <p:attrNameLst>
                                          <p:attrName>style.visibility</p:attrName>
                                        </p:attrNameLst>
                                      </p:cBhvr>
                                      <p:to>
                                        <p:strVal val="visible"/>
                                      </p:to>
                                    </p:set>
                                    <p:anim calcmode="lin" valueType="num">
                                      <p:cBhvr>
                                        <p:cTn id="7" dur="500" fill="hold"/>
                                        <p:tgtEl>
                                          <p:spTgt spid="287"/>
                                        </p:tgtEl>
                                        <p:attrNameLst>
                                          <p:attrName>ppt_w</p:attrName>
                                        </p:attrNameLst>
                                      </p:cBhvr>
                                      <p:tavLst>
                                        <p:tav tm="0">
                                          <p:val>
                                            <p:fltVal val="0"/>
                                          </p:val>
                                        </p:tav>
                                        <p:tav tm="100000">
                                          <p:val>
                                            <p:strVal val="#ppt_w"/>
                                          </p:val>
                                        </p:tav>
                                      </p:tavLst>
                                    </p:anim>
                                    <p:anim calcmode="lin" valueType="num">
                                      <p:cBhvr>
                                        <p:cTn id="8" dur="500" fill="hold"/>
                                        <p:tgtEl>
                                          <p:spTgt spid="287"/>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87" grpId="0">
        <p:bldAsOne/>
      </p:bldGraphic>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7A8BFE-4F6B-51F8-9049-D072257CFBF7}"/>
              </a:ext>
            </a:extLst>
          </p:cNvPr>
          <p:cNvSpPr>
            <a:spLocks noGrp="1"/>
          </p:cNvSpPr>
          <p:nvPr>
            <p:ph type="title"/>
          </p:nvPr>
        </p:nvSpPr>
        <p:spPr>
          <a:xfrm>
            <a:off x="1066801" y="600841"/>
            <a:ext cx="10235853" cy="1371600"/>
          </a:xfrm>
        </p:spPr>
        <p:txBody>
          <a:bodyPr>
            <a:normAutofit/>
          </a:bodyPr>
          <a:lstStyle/>
          <a:p>
            <a:pPr>
              <a:lnSpc>
                <a:spcPct val="100000"/>
              </a:lnSpc>
              <a:spcBef>
                <a:spcPts val="0"/>
              </a:spcBef>
            </a:pPr>
            <a:r>
              <a:rPr lang="en-US" sz="4400">
                <a:ea typeface="+mj-lt"/>
                <a:cs typeface="+mj-lt"/>
              </a:rPr>
              <a:t>I. </a:t>
            </a:r>
            <a:r>
              <a:rPr lang="en-US" sz="4400" b="1">
                <a:ea typeface="+mj-lt"/>
                <a:cs typeface="+mj-lt"/>
              </a:rPr>
              <a:t> FUNDAMENTAL CANONS</a:t>
            </a:r>
            <a:endParaRPr lang="en-US"/>
          </a:p>
        </p:txBody>
      </p:sp>
      <p:sp>
        <p:nvSpPr>
          <p:cNvPr id="6" name="Content Placeholder 5">
            <a:extLst>
              <a:ext uri="{FF2B5EF4-FFF2-40B4-BE49-F238E27FC236}">
                <a16:creationId xmlns:a16="http://schemas.microsoft.com/office/drawing/2014/main" id="{3F6C55BE-FE96-4874-D1A5-0F9CFD84F130}"/>
              </a:ext>
            </a:extLst>
          </p:cNvPr>
          <p:cNvSpPr>
            <a:spLocks noGrp="1"/>
          </p:cNvSpPr>
          <p:nvPr>
            <p:ph idx="1"/>
          </p:nvPr>
        </p:nvSpPr>
        <p:spPr/>
        <p:txBody>
          <a:bodyPr vert="horz" lIns="91440" tIns="45720" rIns="91440" bIns="45720" rtlCol="0" anchor="ctr">
            <a:normAutofit/>
          </a:bodyPr>
          <a:lstStyle/>
          <a:p>
            <a:pPr marL="0" indent="0" algn="just">
              <a:buNone/>
            </a:pPr>
            <a:r>
              <a:rPr lang="en-US" sz="2200">
                <a:ea typeface="+mn-lt"/>
                <a:cs typeface="+mn-lt"/>
              </a:rPr>
              <a:t>Engineers, in the fulfillment of their professional duties, shall :</a:t>
            </a:r>
            <a:endParaRPr lang="en-US" sz="2200"/>
          </a:p>
          <a:p>
            <a:pPr marL="342900" indent="-342900" algn="just">
              <a:buClr>
                <a:srgbClr val="262626"/>
              </a:buClr>
              <a:buAutoNum type="arabicPeriod"/>
            </a:pPr>
            <a:r>
              <a:rPr lang="en-US" sz="2200">
                <a:ea typeface="+mn-lt"/>
                <a:cs typeface="+mn-lt"/>
              </a:rPr>
              <a:t>Hold paramount the safety, health, and welfare of the public.</a:t>
            </a:r>
            <a:endParaRPr lang="en-US" sz="2200"/>
          </a:p>
          <a:p>
            <a:pPr marL="342900" indent="-342900" algn="just">
              <a:buClr>
                <a:srgbClr val="262626"/>
              </a:buClr>
              <a:buAutoNum type="arabicPeriod"/>
            </a:pPr>
            <a:r>
              <a:rPr lang="en-US" sz="2200">
                <a:ea typeface="+mn-lt"/>
                <a:cs typeface="+mn-lt"/>
              </a:rPr>
              <a:t>Perform services only in areas of their competence.</a:t>
            </a:r>
          </a:p>
          <a:p>
            <a:pPr marL="342900" indent="-342900" algn="just">
              <a:buClr>
                <a:srgbClr val="262626"/>
              </a:buClr>
              <a:buAutoNum type="arabicPeriod"/>
            </a:pPr>
            <a:r>
              <a:rPr lang="en-US" sz="2200">
                <a:ea typeface="+mn-lt"/>
                <a:cs typeface="+mn-lt"/>
              </a:rPr>
              <a:t>Issue public statements only in an objective and truthful manner.</a:t>
            </a:r>
          </a:p>
          <a:p>
            <a:pPr marL="342900" indent="-342900" algn="just">
              <a:buClr>
                <a:srgbClr val="262626"/>
              </a:buClr>
              <a:buAutoNum type="arabicPeriod"/>
            </a:pPr>
            <a:r>
              <a:rPr lang="en-US" sz="2200">
                <a:ea typeface="+mn-lt"/>
                <a:cs typeface="+mn-lt"/>
              </a:rPr>
              <a:t>Act for each employer or client as faithful agents or trustees.</a:t>
            </a:r>
          </a:p>
          <a:p>
            <a:pPr marL="342900" indent="-342900" algn="just">
              <a:buClr>
                <a:srgbClr val="262626"/>
              </a:buClr>
              <a:buAutoNum type="arabicPeriod"/>
            </a:pPr>
            <a:r>
              <a:rPr lang="en-US" sz="2200">
                <a:ea typeface="+mn-lt"/>
                <a:cs typeface="+mn-lt"/>
              </a:rPr>
              <a:t>Avoid deceptive acts.</a:t>
            </a:r>
          </a:p>
          <a:p>
            <a:pPr marL="342900" indent="-342900" algn="just">
              <a:buClr>
                <a:srgbClr val="262626"/>
              </a:buClr>
              <a:buAutoNum type="arabicPeriod"/>
            </a:pPr>
            <a:r>
              <a:rPr lang="en-US" sz="2200">
                <a:ea typeface="+mn-lt"/>
                <a:cs typeface="+mn-lt"/>
              </a:rPr>
              <a:t>Conduct themselves honorably, responsibly, ethically, and lawfully so as to enhance the honor, reputation, and usefulness of the profession.</a:t>
            </a:r>
            <a:endParaRPr lang="en-US" sz="2200"/>
          </a:p>
        </p:txBody>
      </p:sp>
      <p:pic>
        <p:nvPicPr>
          <p:cNvPr id="9" name="Graphic 9" descr="Man holding sign">
            <a:extLst>
              <a:ext uri="{FF2B5EF4-FFF2-40B4-BE49-F238E27FC236}">
                <a16:creationId xmlns:a16="http://schemas.microsoft.com/office/drawing/2014/main" id="{4826D93E-358E-0AD2-0619-42A859F9ACC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153264" y="596552"/>
            <a:ext cx="2152650" cy="4370540"/>
          </a:xfrm>
          <a:prstGeom prst="rect">
            <a:avLst/>
          </a:prstGeom>
        </p:spPr>
      </p:pic>
    </p:spTree>
    <p:extLst>
      <p:ext uri="{BB962C8B-B14F-4D97-AF65-F5344CB8AC3E}">
        <p14:creationId xmlns:p14="http://schemas.microsoft.com/office/powerpoint/2010/main" val="1860449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7A8BFE-4F6B-51F8-9049-D072257CFBF7}"/>
              </a:ext>
            </a:extLst>
          </p:cNvPr>
          <p:cNvSpPr>
            <a:spLocks noGrp="1"/>
          </p:cNvSpPr>
          <p:nvPr>
            <p:ph type="title"/>
          </p:nvPr>
        </p:nvSpPr>
        <p:spPr>
          <a:xfrm>
            <a:off x="1066801" y="600841"/>
            <a:ext cx="10235853" cy="1371600"/>
          </a:xfrm>
        </p:spPr>
        <p:txBody>
          <a:bodyPr>
            <a:normAutofit/>
          </a:bodyPr>
          <a:lstStyle/>
          <a:p>
            <a:pPr>
              <a:lnSpc>
                <a:spcPct val="100000"/>
              </a:lnSpc>
              <a:spcBef>
                <a:spcPts val="0"/>
              </a:spcBef>
            </a:pPr>
            <a:r>
              <a:rPr lang="en-US" sz="4400">
                <a:ea typeface="+mj-lt"/>
                <a:cs typeface="+mj-lt"/>
              </a:rPr>
              <a:t>II.</a:t>
            </a:r>
            <a:r>
              <a:rPr lang="en-US" sz="4400" b="1">
                <a:ea typeface="+mj-lt"/>
                <a:cs typeface="+mj-lt"/>
              </a:rPr>
              <a:t>  RULES OF PRACTICE</a:t>
            </a:r>
          </a:p>
        </p:txBody>
      </p:sp>
      <p:sp>
        <p:nvSpPr>
          <p:cNvPr id="4" name="Content Placeholder 3">
            <a:extLst>
              <a:ext uri="{FF2B5EF4-FFF2-40B4-BE49-F238E27FC236}">
                <a16:creationId xmlns:a16="http://schemas.microsoft.com/office/drawing/2014/main" id="{A57B70DC-806C-14D8-88D9-1E1BF5269240}"/>
              </a:ext>
            </a:extLst>
          </p:cNvPr>
          <p:cNvSpPr>
            <a:spLocks noGrp="1"/>
          </p:cNvSpPr>
          <p:nvPr>
            <p:ph idx="1"/>
          </p:nvPr>
        </p:nvSpPr>
        <p:spPr>
          <a:xfrm>
            <a:off x="889348" y="2635476"/>
            <a:ext cx="10590756" cy="3745240"/>
          </a:xfrm>
        </p:spPr>
        <p:txBody>
          <a:bodyPr vert="horz" lIns="91440" tIns="45720" rIns="91440" bIns="45720" rtlCol="0" anchor="ctr">
            <a:noAutofit/>
          </a:bodyPr>
          <a:lstStyle/>
          <a:p>
            <a:pPr marL="342900" indent="-342900" algn="just">
              <a:buClr>
                <a:srgbClr val="262626"/>
              </a:buClr>
              <a:buAutoNum type="alphaLcParenR"/>
            </a:pPr>
            <a:r>
              <a:rPr lang="en-US" sz="1850">
                <a:latin typeface="Garamond"/>
                <a:ea typeface="+mn-lt"/>
                <a:cs typeface="+mn-lt"/>
              </a:rPr>
              <a:t>If engineers' judgment is overruled under circumstances that endanger life or property, they shall notify their employee or client and such other authority as may be appropriate.</a:t>
            </a:r>
            <a:endParaRPr lang="en-US" sz="1850">
              <a:latin typeface="Garamond"/>
              <a:ea typeface="+mn-lt"/>
              <a:cs typeface="Times New Roman"/>
            </a:endParaRPr>
          </a:p>
          <a:p>
            <a:pPr marL="342900" indent="-342900" algn="just">
              <a:buClr>
                <a:srgbClr val="262626"/>
              </a:buClr>
              <a:buAutoNum type="alphaLcParenR"/>
            </a:pPr>
            <a:r>
              <a:rPr lang="en-US" sz="1850">
                <a:latin typeface="Garamond"/>
                <a:ea typeface="+mn-lt"/>
                <a:cs typeface="+mn-lt"/>
              </a:rPr>
              <a:t>Engineers shall approve only those engineering documents that are in conformity with applicable standards.</a:t>
            </a:r>
          </a:p>
          <a:p>
            <a:pPr marL="342900" indent="-342900" algn="just">
              <a:buClr>
                <a:srgbClr val="262626"/>
              </a:buClr>
              <a:buAutoNum type="alphaLcParenR"/>
            </a:pPr>
            <a:r>
              <a:rPr lang="en-US" sz="1850">
                <a:latin typeface="Garamond"/>
                <a:ea typeface="+mn-lt"/>
                <a:cs typeface="+mn-lt"/>
              </a:rPr>
              <a:t>Engineers shall not reveal facts, data, or information without the prior consent of the client or employer except as authorized or required by law or Code.</a:t>
            </a:r>
          </a:p>
          <a:p>
            <a:pPr marL="342900" indent="-342900" algn="just">
              <a:buClr>
                <a:srgbClr val="262626"/>
              </a:buClr>
              <a:buAutoNum type="alphaLcParenR"/>
            </a:pPr>
            <a:r>
              <a:rPr lang="en-US" sz="1850">
                <a:latin typeface="Garamond"/>
                <a:ea typeface="+mn-lt"/>
                <a:cs typeface="+mn-lt"/>
              </a:rPr>
              <a:t>Engineers shall not permit the use of their name or associate in business ventures with any person or firm that they believe is engaged in fraudulent or dishonest enterprise.</a:t>
            </a:r>
          </a:p>
          <a:p>
            <a:pPr marL="342900" indent="-342900" algn="just">
              <a:buClr>
                <a:srgbClr val="262626"/>
              </a:buClr>
              <a:buAutoNum type="alphaLcParenR"/>
            </a:pPr>
            <a:r>
              <a:rPr lang="en-US" sz="1850">
                <a:latin typeface="Garamond"/>
                <a:ea typeface="+mn-lt"/>
                <a:cs typeface="+mn-lt"/>
              </a:rPr>
              <a:t>Engineers shall not aid or abet the unlawful practice of engineering by a person or firm.</a:t>
            </a:r>
          </a:p>
          <a:p>
            <a:pPr marL="342900" indent="-342900" algn="just">
              <a:buClr>
                <a:srgbClr val="262626"/>
              </a:buClr>
              <a:buAutoNum type="alphaLcParenR"/>
            </a:pPr>
            <a:r>
              <a:rPr lang="en-US" sz="1850">
                <a:latin typeface="Garamond"/>
                <a:ea typeface="+mn-lt"/>
                <a:cs typeface="+mn-lt"/>
              </a:rPr>
              <a:t>Engineers having knowledge of any alleged violation of this Code shall report thereon to appropriate professional bodies and, when relevant, also to public authorities in furnishing such information or assistance as may be required. </a:t>
            </a:r>
            <a:endParaRPr lang="en-US" sz="1850">
              <a:latin typeface="Garamond"/>
              <a:cs typeface="Times New Roman"/>
            </a:endParaRPr>
          </a:p>
        </p:txBody>
      </p:sp>
      <p:sp>
        <p:nvSpPr>
          <p:cNvPr id="6" name="Title 1">
            <a:extLst>
              <a:ext uri="{FF2B5EF4-FFF2-40B4-BE49-F238E27FC236}">
                <a16:creationId xmlns:a16="http://schemas.microsoft.com/office/drawing/2014/main" id="{7176D739-1E95-6C65-26B2-9DB20AC936EB}"/>
              </a:ext>
            </a:extLst>
          </p:cNvPr>
          <p:cNvSpPr txBox="1">
            <a:spLocks/>
          </p:cNvSpPr>
          <p:nvPr/>
        </p:nvSpPr>
        <p:spPr>
          <a:xfrm>
            <a:off x="478080" y="1567433"/>
            <a:ext cx="11457138" cy="123590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US" sz="4800" kern="1200" cap="none" spc="0" baseline="0" dirty="0">
                <a:solidFill>
                  <a:schemeClr val="tx1">
                    <a:lumMod val="85000"/>
                    <a:lumOff val="15000"/>
                  </a:schemeClr>
                </a:solidFill>
                <a:effectLst/>
                <a:latin typeface="+mj-lt"/>
                <a:ea typeface="+mn-ea"/>
                <a:cs typeface="+mn-cs"/>
              </a:defRPr>
            </a:lvl1pPr>
          </a:lstStyle>
          <a:p>
            <a:pPr>
              <a:lnSpc>
                <a:spcPct val="100000"/>
              </a:lnSpc>
              <a:spcBef>
                <a:spcPts val="0"/>
              </a:spcBef>
            </a:pPr>
            <a:r>
              <a:rPr lang="en-US" sz="2600" b="1">
                <a:ea typeface="+mj-lt"/>
                <a:cs typeface="+mj-lt"/>
              </a:rPr>
              <a:t>1.  </a:t>
            </a:r>
            <a:r>
              <a:rPr lang="en-US" sz="2400" i="1">
                <a:latin typeface="Congenial"/>
                <a:ea typeface="+mj-lt"/>
                <a:cs typeface="+mj-lt"/>
              </a:rPr>
              <a:t>Engineers shall hold paramount the safety, health, and welfare of the public.</a:t>
            </a:r>
          </a:p>
        </p:txBody>
      </p:sp>
      <p:pic>
        <p:nvPicPr>
          <p:cNvPr id="7" name="Graphic 7" descr="A flower">
            <a:extLst>
              <a:ext uri="{FF2B5EF4-FFF2-40B4-BE49-F238E27FC236}">
                <a16:creationId xmlns:a16="http://schemas.microsoft.com/office/drawing/2014/main" id="{2085C6AB-4D49-900C-92F5-59417AA6291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02084" y="-756635"/>
            <a:ext cx="3219718" cy="2994339"/>
          </a:xfrm>
          <a:prstGeom prst="rect">
            <a:avLst/>
          </a:prstGeom>
        </p:spPr>
      </p:pic>
    </p:spTree>
    <p:extLst>
      <p:ext uri="{BB962C8B-B14F-4D97-AF65-F5344CB8AC3E}">
        <p14:creationId xmlns:p14="http://schemas.microsoft.com/office/powerpoint/2010/main" val="27979337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7A8BFE-4F6B-51F8-9049-D072257CFBF7}"/>
              </a:ext>
            </a:extLst>
          </p:cNvPr>
          <p:cNvSpPr>
            <a:spLocks noGrp="1"/>
          </p:cNvSpPr>
          <p:nvPr>
            <p:ph type="title"/>
          </p:nvPr>
        </p:nvSpPr>
        <p:spPr>
          <a:xfrm>
            <a:off x="1066801" y="600841"/>
            <a:ext cx="10235853" cy="1371600"/>
          </a:xfrm>
        </p:spPr>
        <p:txBody>
          <a:bodyPr>
            <a:normAutofit/>
          </a:bodyPr>
          <a:lstStyle/>
          <a:p>
            <a:pPr>
              <a:lnSpc>
                <a:spcPct val="100000"/>
              </a:lnSpc>
              <a:spcBef>
                <a:spcPts val="0"/>
              </a:spcBef>
            </a:pPr>
            <a:r>
              <a:rPr lang="en-US" sz="4400">
                <a:ea typeface="+mj-lt"/>
                <a:cs typeface="+mj-lt"/>
              </a:rPr>
              <a:t>II.</a:t>
            </a:r>
            <a:r>
              <a:rPr lang="en-US" sz="4400" b="1">
                <a:ea typeface="+mj-lt"/>
                <a:cs typeface="+mj-lt"/>
              </a:rPr>
              <a:t>  RULES OF PRACTICE</a:t>
            </a:r>
          </a:p>
        </p:txBody>
      </p:sp>
      <p:sp>
        <p:nvSpPr>
          <p:cNvPr id="4" name="Content Placeholder 3">
            <a:extLst>
              <a:ext uri="{FF2B5EF4-FFF2-40B4-BE49-F238E27FC236}">
                <a16:creationId xmlns:a16="http://schemas.microsoft.com/office/drawing/2014/main" id="{A57B70DC-806C-14D8-88D9-1E1BF5269240}"/>
              </a:ext>
            </a:extLst>
          </p:cNvPr>
          <p:cNvSpPr>
            <a:spLocks noGrp="1"/>
          </p:cNvSpPr>
          <p:nvPr>
            <p:ph idx="1"/>
          </p:nvPr>
        </p:nvSpPr>
        <p:spPr>
          <a:xfrm>
            <a:off x="1807923" y="2635476"/>
            <a:ext cx="9672181" cy="3745240"/>
          </a:xfrm>
        </p:spPr>
        <p:txBody>
          <a:bodyPr vert="horz" lIns="91440" tIns="45720" rIns="91440" bIns="45720" rtlCol="0" anchor="ctr">
            <a:noAutofit/>
          </a:bodyPr>
          <a:lstStyle/>
          <a:p>
            <a:pPr marL="342900" indent="-342900" algn="just">
              <a:buClr>
                <a:srgbClr val="262626"/>
              </a:buClr>
              <a:buAutoNum type="alphaLcParenR"/>
            </a:pPr>
            <a:r>
              <a:rPr lang="en-US" sz="1900">
                <a:latin typeface="Garamond"/>
                <a:ea typeface="+mn-lt"/>
                <a:cs typeface="+mn-lt"/>
              </a:rPr>
              <a:t>Engineers shall undertake assignments only when qualified by education or experience in the specific technical fields involved. </a:t>
            </a:r>
          </a:p>
          <a:p>
            <a:pPr marL="342900" indent="-342900" algn="just">
              <a:buClr>
                <a:srgbClr val="262626"/>
              </a:buClr>
              <a:buAutoNum type="alphaLcParenR"/>
            </a:pPr>
            <a:r>
              <a:rPr lang="en-US" sz="1900">
                <a:latin typeface="Garamond"/>
                <a:cs typeface="Times New Roman"/>
              </a:rPr>
              <a:t>Engineers shall not affix their signatures to any plans or documents dealing with subjects matter in which they lack competence, nor to any plan or document not prepared under their direction and control.</a:t>
            </a:r>
          </a:p>
          <a:p>
            <a:pPr marL="342900" indent="-342900" algn="just">
              <a:buClr>
                <a:srgbClr val="262626"/>
              </a:buClr>
              <a:buAutoNum type="alphaLcParenR"/>
            </a:pPr>
            <a:r>
              <a:rPr lang="en-US" sz="1900">
                <a:ea typeface="+mn-lt"/>
                <a:cs typeface="+mn-lt"/>
              </a:rPr>
              <a:t>Engineers may accept assignments and assume responsibility for coordination of an entire project and sign and seal the engineering documents for the entire project, provided that each technical segment is signed and sealed only by the qualified engineers who prepared the segment.</a:t>
            </a:r>
            <a:endParaRPr lang="en-US" sz="1900">
              <a:latin typeface="Garamond"/>
              <a:cs typeface="Times New Roman"/>
            </a:endParaRPr>
          </a:p>
          <a:p>
            <a:pPr marL="342900" indent="-342900" algn="just">
              <a:buClr>
                <a:srgbClr val="262626"/>
              </a:buClr>
              <a:buAutoNum type="alphaLcParenR"/>
            </a:pPr>
            <a:endParaRPr lang="en-US" sz="1850">
              <a:latin typeface="Garamond"/>
              <a:cs typeface="Times New Roman"/>
            </a:endParaRPr>
          </a:p>
        </p:txBody>
      </p:sp>
      <p:sp>
        <p:nvSpPr>
          <p:cNvPr id="6" name="Title 1">
            <a:extLst>
              <a:ext uri="{FF2B5EF4-FFF2-40B4-BE49-F238E27FC236}">
                <a16:creationId xmlns:a16="http://schemas.microsoft.com/office/drawing/2014/main" id="{7176D739-1E95-6C65-26B2-9DB20AC936EB}"/>
              </a:ext>
            </a:extLst>
          </p:cNvPr>
          <p:cNvSpPr txBox="1">
            <a:spLocks/>
          </p:cNvSpPr>
          <p:nvPr/>
        </p:nvSpPr>
        <p:spPr>
          <a:xfrm>
            <a:off x="561587" y="1567433"/>
            <a:ext cx="11248371" cy="123590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US" sz="4800" kern="1200" cap="none" spc="0" baseline="0" dirty="0">
                <a:solidFill>
                  <a:schemeClr val="tx1">
                    <a:lumMod val="85000"/>
                    <a:lumOff val="15000"/>
                  </a:schemeClr>
                </a:solidFill>
                <a:effectLst/>
                <a:latin typeface="+mj-lt"/>
                <a:ea typeface="+mn-ea"/>
                <a:cs typeface="+mn-cs"/>
              </a:defRPr>
            </a:lvl1pPr>
          </a:lstStyle>
          <a:p>
            <a:pPr algn="just">
              <a:lnSpc>
                <a:spcPct val="100000"/>
              </a:lnSpc>
              <a:spcBef>
                <a:spcPts val="0"/>
              </a:spcBef>
            </a:pPr>
            <a:r>
              <a:rPr lang="en-US" sz="2600" b="1">
                <a:ea typeface="+mj-lt"/>
                <a:cs typeface="+mj-lt"/>
              </a:rPr>
              <a:t>2. </a:t>
            </a:r>
            <a:r>
              <a:rPr lang="en-US" sz="2600" i="1">
                <a:latin typeface="Congenial"/>
                <a:ea typeface="+mj-lt"/>
                <a:cs typeface="+mj-lt"/>
              </a:rPr>
              <a:t> </a:t>
            </a:r>
            <a:r>
              <a:rPr lang="en-US" sz="2500" i="1">
                <a:latin typeface="Congenial"/>
                <a:ea typeface="+mj-lt"/>
                <a:cs typeface="+mj-lt"/>
              </a:rPr>
              <a:t>Engineers shall perform services only in the area of their competence.</a:t>
            </a:r>
            <a:endParaRPr lang="en-US"/>
          </a:p>
        </p:txBody>
      </p:sp>
      <p:pic>
        <p:nvPicPr>
          <p:cNvPr id="7" name="Graphic 7" descr="A flower">
            <a:extLst>
              <a:ext uri="{FF2B5EF4-FFF2-40B4-BE49-F238E27FC236}">
                <a16:creationId xmlns:a16="http://schemas.microsoft.com/office/drawing/2014/main" id="{2085C6AB-4D49-900C-92F5-59417AA6291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02084" y="-756635"/>
            <a:ext cx="3219718" cy="2994339"/>
          </a:xfrm>
          <a:prstGeom prst="rect">
            <a:avLst/>
          </a:prstGeom>
        </p:spPr>
      </p:pic>
      <p:pic>
        <p:nvPicPr>
          <p:cNvPr id="3" name="Graphic 4" descr="Woman wearing a suit">
            <a:extLst>
              <a:ext uri="{FF2B5EF4-FFF2-40B4-BE49-F238E27FC236}">
                <a16:creationId xmlns:a16="http://schemas.microsoft.com/office/drawing/2014/main" id="{706AA290-8BF7-5917-ADF9-E02F1F9B05F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15982" y="2856913"/>
            <a:ext cx="1327107" cy="3043955"/>
          </a:xfrm>
          <a:prstGeom prst="rect">
            <a:avLst/>
          </a:prstGeom>
        </p:spPr>
      </p:pic>
    </p:spTree>
    <p:extLst>
      <p:ext uri="{BB962C8B-B14F-4D97-AF65-F5344CB8AC3E}">
        <p14:creationId xmlns:p14="http://schemas.microsoft.com/office/powerpoint/2010/main" val="10385209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7A8BFE-4F6B-51F8-9049-D072257CFBF7}"/>
              </a:ext>
            </a:extLst>
          </p:cNvPr>
          <p:cNvSpPr>
            <a:spLocks noGrp="1"/>
          </p:cNvSpPr>
          <p:nvPr>
            <p:ph type="title"/>
          </p:nvPr>
        </p:nvSpPr>
        <p:spPr>
          <a:xfrm>
            <a:off x="1066801" y="600841"/>
            <a:ext cx="10235853" cy="1371600"/>
          </a:xfrm>
        </p:spPr>
        <p:txBody>
          <a:bodyPr>
            <a:normAutofit/>
          </a:bodyPr>
          <a:lstStyle/>
          <a:p>
            <a:pPr>
              <a:lnSpc>
                <a:spcPct val="100000"/>
              </a:lnSpc>
              <a:spcBef>
                <a:spcPts val="0"/>
              </a:spcBef>
            </a:pPr>
            <a:r>
              <a:rPr lang="en-US" sz="4400">
                <a:ea typeface="+mj-lt"/>
                <a:cs typeface="+mj-lt"/>
              </a:rPr>
              <a:t>II.</a:t>
            </a:r>
            <a:r>
              <a:rPr lang="en-US" sz="4400" b="1">
                <a:ea typeface="+mj-lt"/>
                <a:cs typeface="+mj-lt"/>
              </a:rPr>
              <a:t>  RULES OF PRACTICE</a:t>
            </a:r>
          </a:p>
        </p:txBody>
      </p:sp>
      <p:sp>
        <p:nvSpPr>
          <p:cNvPr id="4" name="Content Placeholder 3">
            <a:extLst>
              <a:ext uri="{FF2B5EF4-FFF2-40B4-BE49-F238E27FC236}">
                <a16:creationId xmlns:a16="http://schemas.microsoft.com/office/drawing/2014/main" id="{A57B70DC-806C-14D8-88D9-1E1BF5269240}"/>
              </a:ext>
            </a:extLst>
          </p:cNvPr>
          <p:cNvSpPr>
            <a:spLocks noGrp="1"/>
          </p:cNvSpPr>
          <p:nvPr>
            <p:ph idx="1"/>
          </p:nvPr>
        </p:nvSpPr>
        <p:spPr>
          <a:xfrm>
            <a:off x="1004169" y="2437148"/>
            <a:ext cx="10475935" cy="3557349"/>
          </a:xfrm>
        </p:spPr>
        <p:txBody>
          <a:bodyPr vert="horz" lIns="91440" tIns="45720" rIns="91440" bIns="45720" rtlCol="0" anchor="ctr">
            <a:noAutofit/>
          </a:bodyPr>
          <a:lstStyle/>
          <a:p>
            <a:pPr marL="0" indent="0" algn="just">
              <a:buClr>
                <a:srgbClr val="262626"/>
              </a:buClr>
              <a:buNone/>
            </a:pPr>
            <a:endParaRPr lang="en-US" sz="1850">
              <a:latin typeface="Garamond"/>
              <a:cs typeface="Times New Roman"/>
            </a:endParaRPr>
          </a:p>
          <a:p>
            <a:pPr marL="342900" indent="-342900" algn="just">
              <a:buClr>
                <a:srgbClr val="262626"/>
              </a:buClr>
              <a:buAutoNum type="alphaLcParenR"/>
            </a:pPr>
            <a:r>
              <a:rPr lang="en-US" sz="1900">
                <a:latin typeface="Garamond"/>
                <a:cs typeface="Times New Roman"/>
              </a:rPr>
              <a:t>Engineers </a:t>
            </a:r>
            <a:r>
              <a:rPr lang="en-US" sz="1900">
                <a:ea typeface="+mn-lt"/>
                <a:cs typeface="Times New Roman"/>
              </a:rPr>
              <a:t>shall b</a:t>
            </a:r>
            <a:r>
              <a:rPr lang="en-US" sz="1900">
                <a:ea typeface="+mn-lt"/>
                <a:cs typeface="+mn-lt"/>
              </a:rPr>
              <a:t>e objective and truthful in professional reports, statements, or testimony. They shall include all relevant and pertinent information in such reports, statements, or testimony, which should bear the date indicating when it was current. </a:t>
            </a:r>
          </a:p>
          <a:p>
            <a:pPr marL="342900" indent="-342900" algn="just">
              <a:buClr>
                <a:srgbClr val="262626"/>
              </a:buClr>
              <a:buAutoNum type="alphaLcParenR"/>
            </a:pPr>
            <a:r>
              <a:rPr lang="en-US" sz="1900">
                <a:ea typeface="+mn-lt"/>
                <a:cs typeface="+mn-lt"/>
              </a:rPr>
              <a:t>Engineers may express publicly technical opinions that are founded upon knowledge of the facts and competence in the subject matter. </a:t>
            </a:r>
          </a:p>
          <a:p>
            <a:pPr marL="342900" indent="-342900" algn="just">
              <a:buClr>
                <a:srgbClr val="262626"/>
              </a:buClr>
              <a:buAutoNum type="alphaLcParenR"/>
            </a:pPr>
            <a:r>
              <a:rPr lang="en-US" sz="1900">
                <a:ea typeface="+mn-lt"/>
                <a:cs typeface="+mn-lt"/>
              </a:rPr>
              <a:t>Engineers shall make no statements, criticisms or arguments on technical matters that are inspired or paid for by interested parties, unless they have prefaced their comments by explicitly identifying the interested parties on whose behalf they are speaking, and by revealing the existence of any interest the engineers may have in the matters.</a:t>
            </a:r>
          </a:p>
          <a:p>
            <a:pPr marL="342900" indent="-342900" algn="just">
              <a:buClr>
                <a:srgbClr val="262626"/>
              </a:buClr>
              <a:buAutoNum type="alphaLcParenR"/>
            </a:pPr>
            <a:endParaRPr lang="en-US" sz="1900">
              <a:ea typeface="+mn-lt"/>
              <a:cs typeface="+mn-lt"/>
            </a:endParaRPr>
          </a:p>
        </p:txBody>
      </p:sp>
      <p:sp>
        <p:nvSpPr>
          <p:cNvPr id="6" name="Title 1">
            <a:extLst>
              <a:ext uri="{FF2B5EF4-FFF2-40B4-BE49-F238E27FC236}">
                <a16:creationId xmlns:a16="http://schemas.microsoft.com/office/drawing/2014/main" id="{7176D739-1E95-6C65-26B2-9DB20AC936EB}"/>
              </a:ext>
            </a:extLst>
          </p:cNvPr>
          <p:cNvSpPr txBox="1">
            <a:spLocks/>
          </p:cNvSpPr>
          <p:nvPr/>
        </p:nvSpPr>
        <p:spPr>
          <a:xfrm>
            <a:off x="478080" y="1567433"/>
            <a:ext cx="11665905" cy="123590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US" sz="4800" kern="1200" cap="none" spc="0" baseline="0" dirty="0">
                <a:solidFill>
                  <a:schemeClr val="tx1">
                    <a:lumMod val="85000"/>
                    <a:lumOff val="15000"/>
                  </a:schemeClr>
                </a:solidFill>
                <a:effectLst/>
                <a:latin typeface="+mj-lt"/>
                <a:ea typeface="+mn-ea"/>
                <a:cs typeface="+mn-cs"/>
              </a:defRPr>
            </a:lvl1pPr>
          </a:lstStyle>
          <a:p>
            <a:pPr>
              <a:lnSpc>
                <a:spcPct val="100000"/>
              </a:lnSpc>
              <a:spcBef>
                <a:spcPts val="0"/>
              </a:spcBef>
            </a:pPr>
            <a:r>
              <a:rPr lang="en-US" sz="2600" b="1">
                <a:ea typeface="+mj-lt"/>
                <a:cs typeface="+mj-lt"/>
              </a:rPr>
              <a:t>3.  </a:t>
            </a:r>
            <a:r>
              <a:rPr lang="en-US" sz="2300" i="1">
                <a:latin typeface="Congenial"/>
                <a:ea typeface="+mj-lt"/>
                <a:cs typeface="+mj-lt"/>
              </a:rPr>
              <a:t>Engineers shall issue public statements only in an objective and truthful manner.</a:t>
            </a:r>
          </a:p>
        </p:txBody>
      </p:sp>
      <p:pic>
        <p:nvPicPr>
          <p:cNvPr id="7" name="Graphic 7" descr="A flower">
            <a:extLst>
              <a:ext uri="{FF2B5EF4-FFF2-40B4-BE49-F238E27FC236}">
                <a16:creationId xmlns:a16="http://schemas.microsoft.com/office/drawing/2014/main" id="{2085C6AB-4D49-900C-92F5-59417AA6291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02084" y="-756635"/>
            <a:ext cx="3219718" cy="2994339"/>
          </a:xfrm>
          <a:prstGeom prst="rect">
            <a:avLst/>
          </a:prstGeom>
        </p:spPr>
      </p:pic>
    </p:spTree>
    <p:extLst>
      <p:ext uri="{BB962C8B-B14F-4D97-AF65-F5344CB8AC3E}">
        <p14:creationId xmlns:p14="http://schemas.microsoft.com/office/powerpoint/2010/main" val="314049783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VTI">
  <a:themeElements>
    <a:clrScheme name="AnalogousFromRegularSeedRightStep">
      <a:dk1>
        <a:srgbClr val="000000"/>
      </a:dk1>
      <a:lt1>
        <a:srgbClr val="FFFFFF"/>
      </a:lt1>
      <a:dk2>
        <a:srgbClr val="2A301B"/>
      </a:dk2>
      <a:lt2>
        <a:srgbClr val="F0F1F3"/>
      </a:lt2>
      <a:accent1>
        <a:srgbClr val="B1A029"/>
      </a:accent1>
      <a:accent2>
        <a:srgbClr val="84AF1C"/>
      </a:accent2>
      <a:accent3>
        <a:srgbClr val="52B52A"/>
      </a:accent3>
      <a:accent4>
        <a:srgbClr val="1EB932"/>
      </a:accent4>
      <a:accent5>
        <a:srgbClr val="2AB676"/>
      </a:accent5>
      <a:accent6>
        <a:srgbClr val="1DB1AB"/>
      </a:accent6>
      <a:hlink>
        <a:srgbClr val="6471CB"/>
      </a:hlink>
      <a:folHlink>
        <a:srgbClr val="7F7F7F"/>
      </a:folHlink>
    </a:clrScheme>
    <a:fontScheme name="Savon">
      <a:majorFont>
        <a:latin typeface="Garamond"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aramond"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80000"/>
                <a:shade val="100000"/>
                <a:satMod val="300000"/>
              </a:schemeClr>
            </a:gs>
            <a:gs pos="100000">
              <a:schemeClr val="phClr">
                <a:tint val="100000"/>
                <a:shade val="30000"/>
                <a:satMod val="200000"/>
              </a:schemeClr>
            </a:gs>
          </a:gsLst>
          <a:path path="circle">
            <a:fillToRect l="50000" t="50000" r="50000" b="50000"/>
          </a:path>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SavonVTI" id="{A72E8C35-66DD-49F8-AF66-813F19B983AE}" vid="{93CCBC76-B7A1-4C3D-93EA-5CE34C4670F9}"/>
    </a:ext>
  </a:extLst>
</a:theme>
</file>

<file path=docProps/app.xml><?xml version="1.0" encoding="utf-8"?>
<Properties xmlns="http://schemas.openxmlformats.org/officeDocument/2006/extended-properties" xmlns:vt="http://schemas.openxmlformats.org/officeDocument/2006/docPropsVTypes">
  <Template>TF10001119</Template>
  <TotalTime>3</TotalTime>
  <Words>2419</Words>
  <Application>Microsoft Office PowerPoint</Application>
  <PresentationFormat>Widescreen</PresentationFormat>
  <Paragraphs>129</Paragraphs>
  <Slides>24</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24</vt:i4>
      </vt:variant>
    </vt:vector>
  </HeadingPairs>
  <TitlesOfParts>
    <vt:vector size="32" baseType="lpstr">
      <vt:lpstr>Congenial</vt:lpstr>
      <vt:lpstr>Consolas</vt:lpstr>
      <vt:lpstr>Garamond</vt:lpstr>
      <vt:lpstr>Georgia Pro</vt:lpstr>
      <vt:lpstr>inherit</vt:lpstr>
      <vt:lpstr>Roboto</vt:lpstr>
      <vt:lpstr>Times New Roman</vt:lpstr>
      <vt:lpstr>SavonVTI</vt:lpstr>
      <vt:lpstr>CODE OF ETHICS</vt:lpstr>
      <vt:lpstr>Group Members</vt:lpstr>
      <vt:lpstr>PowerPoint Presentation</vt:lpstr>
      <vt:lpstr>PowerPoint Presentation</vt:lpstr>
      <vt:lpstr>NSPE Code of Ethics  For Engineers</vt:lpstr>
      <vt:lpstr>I.  FUNDAMENTAL CANONS</vt:lpstr>
      <vt:lpstr>II.  RULES OF PRACTICE</vt:lpstr>
      <vt:lpstr>II.  RULES OF PRACTICE</vt:lpstr>
      <vt:lpstr>II.  RULES OF PRACTICE</vt:lpstr>
      <vt:lpstr>II.  RULES OF PRACTICE</vt:lpstr>
      <vt:lpstr>II.  RULES OF PRACTICE</vt:lpstr>
      <vt:lpstr>III.  PROFESSIONAL OBLIGATIONS</vt:lpstr>
      <vt:lpstr>III.  PROFESSIONAL OBLIGATIONS</vt:lpstr>
      <vt:lpstr>III.  PROFESSIONAL OBLIGATIONS</vt:lpstr>
      <vt:lpstr>III.  PROFESSIONAL OBLIGATIONS</vt:lpstr>
      <vt:lpstr>III.  PROFESSIONAL OBLIGATIONS</vt:lpstr>
      <vt:lpstr>III.  PROFESSIONAL OBLIGATIONS</vt:lpstr>
      <vt:lpstr>III.  PROFESSIONAL OBLIGATIONS</vt:lpstr>
      <vt:lpstr>III.  PROFESSIONAL OBLIGATIONS</vt:lpstr>
      <vt:lpstr>III.  PROFESSIONAL OBLIGATIONS</vt:lpstr>
      <vt:lpstr> CASE  STUDY</vt:lpstr>
      <vt:lpstr> Case  Study Solutions </vt:lpstr>
      <vt:lpstr> Case  Study Solutions </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Sarzila Aronica</cp:lastModifiedBy>
  <cp:revision>67</cp:revision>
  <dcterms:created xsi:type="dcterms:W3CDTF">2022-06-26T22:07:50Z</dcterms:created>
  <dcterms:modified xsi:type="dcterms:W3CDTF">2022-07-02T01:16:36Z</dcterms:modified>
</cp:coreProperties>
</file>